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Lst>
  <p:sldSz cy="5143500" cx="9144000"/>
  <p:notesSz cx="6858000" cy="9144000"/>
  <p:embeddedFontLst>
    <p:embeddedFont>
      <p:font typeface="DM Sans Medium"/>
      <p:regular r:id="rId42"/>
      <p:bold r:id="rId43"/>
      <p:italic r:id="rId44"/>
      <p:boldItalic r:id="rId45"/>
    </p:embeddedFont>
    <p:embeddedFont>
      <p:font typeface="Roboto"/>
      <p:regular r:id="rId46"/>
      <p:bold r:id="rId47"/>
      <p:italic r:id="rId48"/>
      <p:boldItalic r:id="rId49"/>
    </p:embeddedFont>
    <p:embeddedFont>
      <p:font typeface="Merriweather"/>
      <p:regular r:id="rId50"/>
      <p:bold r:id="rId51"/>
      <p:italic r:id="rId52"/>
      <p:boldItalic r:id="rId53"/>
    </p:embeddedFont>
    <p:embeddedFont>
      <p:font typeface="DM Sans"/>
      <p:regular r:id="rId54"/>
      <p:bold r:id="rId55"/>
      <p:italic r:id="rId56"/>
      <p:boldItalic r:id="rId5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8C93B7A-CE65-4FE1-96D5-A22F7EF542E4}">
  <a:tblStyle styleId="{C8C93B7A-CE65-4FE1-96D5-A22F7EF542E4}"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font" Target="fonts/DMSansMedium-regular.fntdata"/><Relationship Id="rId41" Type="http://schemas.openxmlformats.org/officeDocument/2006/relationships/slide" Target="slides/slide35.xml"/><Relationship Id="rId44" Type="http://schemas.openxmlformats.org/officeDocument/2006/relationships/font" Target="fonts/DMSansMedium-italic.fntdata"/><Relationship Id="rId43" Type="http://schemas.openxmlformats.org/officeDocument/2006/relationships/font" Target="fonts/DMSansMedium-bold.fntdata"/><Relationship Id="rId46" Type="http://schemas.openxmlformats.org/officeDocument/2006/relationships/font" Target="fonts/Roboto-regular.fntdata"/><Relationship Id="rId45" Type="http://schemas.openxmlformats.org/officeDocument/2006/relationships/font" Target="fonts/DMSansMedium-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font" Target="fonts/Roboto-italic.fntdata"/><Relationship Id="rId47" Type="http://schemas.openxmlformats.org/officeDocument/2006/relationships/font" Target="fonts/Roboto-bold.fntdata"/><Relationship Id="rId49" Type="http://schemas.openxmlformats.org/officeDocument/2006/relationships/font" Target="fonts/Roboto-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Merriweather-bold.fntdata"/><Relationship Id="rId50" Type="http://schemas.openxmlformats.org/officeDocument/2006/relationships/font" Target="fonts/Merriweather-regular.fntdata"/><Relationship Id="rId53" Type="http://schemas.openxmlformats.org/officeDocument/2006/relationships/font" Target="fonts/Merriweather-boldItalic.fntdata"/><Relationship Id="rId52" Type="http://schemas.openxmlformats.org/officeDocument/2006/relationships/font" Target="fonts/Merriweather-italic.fntdata"/><Relationship Id="rId11" Type="http://schemas.openxmlformats.org/officeDocument/2006/relationships/slide" Target="slides/slide5.xml"/><Relationship Id="rId55" Type="http://schemas.openxmlformats.org/officeDocument/2006/relationships/font" Target="fonts/DMSans-bold.fntdata"/><Relationship Id="rId10" Type="http://schemas.openxmlformats.org/officeDocument/2006/relationships/slide" Target="slides/slide4.xml"/><Relationship Id="rId54" Type="http://schemas.openxmlformats.org/officeDocument/2006/relationships/font" Target="fonts/DMSans-regular.fntdata"/><Relationship Id="rId13" Type="http://schemas.openxmlformats.org/officeDocument/2006/relationships/slide" Target="slides/slide7.xml"/><Relationship Id="rId57" Type="http://schemas.openxmlformats.org/officeDocument/2006/relationships/font" Target="fonts/DMSans-boldItalic.fntdata"/><Relationship Id="rId12" Type="http://schemas.openxmlformats.org/officeDocument/2006/relationships/slide" Target="slides/slide6.xml"/><Relationship Id="rId56" Type="http://schemas.openxmlformats.org/officeDocument/2006/relationships/font" Target="fonts/DMSans-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spreadsheets/d/1xJoVTHl3vJWmX1cAgJ3Rap4nobeV6EeffXoeNPNAm3Y/edit?gid=0#gid=0"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who.int/news-room/fact-sheets/detail/climate-change-and-health"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R3SFqV0hMyo"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QsJSvOPuunM&amp;t=1s" TargetMode="Externa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oKGWtKeKdmQ" TargetMode="Externa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forms/d/e/1FAIpQLScwwMaHJs2_VFpKxZwwnH1U8jQKj6xtuVYbwKjm4cLqrtZnVQ/viewform?usp=sharing" TargetMode="Externa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AzGePmv0GD8"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who.int/news-room/fact-sheets/detail/climate-change-and-health"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who.int/news-room/fact-sheets/detail/climate-change-and-health"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3183f980f5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3183f980f5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Give link to students at start of presentation: </a:t>
            </a:r>
            <a:r>
              <a:rPr lang="en" u="sng">
                <a:solidFill>
                  <a:schemeClr val="hlink"/>
                </a:solidFill>
                <a:hlinkClick r:id="rId2"/>
              </a:rPr>
              <a:t>https://docs.google.com/spreadsheets/d/1xJoVTHl3vJWmX1cAgJ3Rap4nobeV6EeffXoeNPNAm3Y/edit?gid=0#gid=0</a:t>
            </a:r>
            <a:r>
              <a:rPr lang="en"/>
              <a:t> </a:t>
            </a:r>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highlight>
                  <a:srgbClr val="FFFF00"/>
                </a:highlight>
              </a:rPr>
              <a:t>Take this time to introduce yourself, your background, and your reasons for hosting this workshop. Highlight your personal life experiences as they relate to emergency preparedness and response or community building. If appropriate, describe any relevant educational or work experience related to emergency preparedness, response or community resilience building.</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183f980f52_0_10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183f980f52_0_10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u="sng">
                <a:solidFill>
                  <a:srgbClr val="255763"/>
                </a:solidFill>
              </a:rPr>
              <a:t>Facilitator Script: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This workshop focuses on building resilience with an “all hazards” approach. It can be tempting to try and plan for scenarios and prepare by purchasing supplies and gear, but that type of planning can easily leave out important supplies and does not develop our ability to use supplies and gear in an emergency. All hazard planning avoids these pitfalls.</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Instead of focusing on specific emergency scenarios, we will create backup plans for all the vital resources humans need to maintain health and safety in emergencies or other times of rapid change or instability. All hazard planning also focuses on developing capacities- in other words, the skills you have, and capabilities- in other words, the stuff you have. Planning for both skills and stuff ensures that we have holistic resilience.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Some aspects of planning will be specific to your area. For example, planning for safety and security includes planning for securing your home against wind, water, fire, or smoke. If you live in an area that does not experience flooding but experiences wildfires, it is not practical to focus on plans for securing your home against flooding. Another example is transportation. Someone who lives in a flood zone may need to include a raft as part of their emergency transportation plans, whereas someone living on high ground does not.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highlight>
                  <a:srgbClr val="FFFF00"/>
                </a:highlight>
              </a:rPr>
              <a:t>[Read the categories of preparedness]</a:t>
            </a:r>
            <a:endParaRPr>
              <a:solidFill>
                <a:srgbClr val="31394C"/>
              </a:solidFill>
              <a:highlight>
                <a:srgbClr val="FFFF00"/>
              </a:highlight>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4a8f1aa57c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4a8f1aa57c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u="sng">
                <a:solidFill>
                  <a:srgbClr val="255763"/>
                </a:solidFill>
              </a:rPr>
              <a:t>Facilitator Script: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Climate change will affect the frequency of emergencies, disasters, and the availability of critical resources. Increasing your household emergency preparedness can make individuals, families, and communities more resilient to these issues.</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Climate change is caused by changes in our atmosphere, specifically an increase in greenhouse gasses. Another way to think of this is that greenhouse gasses introduce heat and energy into our global ecological system. More heat and energy result in higher average temperatures. A hotter climate means rapidly changing safe zones for plant and animal life, more frequent extreme weather events, and rising sea levels due to polar ice melting. We will continue to see an increase in poor air quality days, increased food or water insecurity, more frequent extreme temperatures and severe weather, and social impacts like increased conflict or increased economic instability. These changes are undoubtedly intimidating, and it is normal to feel overwhelmed or anxious about these changes sometimes.</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Climate change means that emergency preparedness and resilience to rapid change is more important than ever. This workshop will help you plan for your own resilience, and will provide you with actionable next steps to help your household and community members prepare for change.</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highlight>
                  <a:srgbClr val="FFFF00"/>
                </a:highlight>
              </a:rPr>
              <a:t>Facilitator Preparation: You can find more information about climate change’s impacts on our health here: </a:t>
            </a:r>
            <a:r>
              <a:rPr lang="en" u="sng">
                <a:solidFill>
                  <a:srgbClr val="1155CC"/>
                </a:solidFill>
                <a:highlight>
                  <a:srgbClr val="FFFF00"/>
                </a:highlight>
                <a:hlinkClick r:id="rId2">
                  <a:extLst>
                    <a:ext uri="{A12FA001-AC4F-418D-AE19-62706E023703}">
                      <ahyp:hlinkClr val="tx"/>
                    </a:ext>
                  </a:extLst>
                </a:hlinkClick>
              </a:rPr>
              <a:t>https://www.who.int/news-room/fact-sheets/detail/climate-change-and-health</a:t>
            </a:r>
            <a:r>
              <a:rPr lang="en">
                <a:solidFill>
                  <a:srgbClr val="31394C"/>
                </a:solidFill>
                <a:highlight>
                  <a:srgbClr val="FFFF00"/>
                </a:highlight>
              </a:rPr>
              <a:t> . Reviewing this before your workshop will help you answer student questions.</a:t>
            </a:r>
            <a:endParaRPr b="1" sz="1300">
              <a:solidFill>
                <a:srgbClr val="666666"/>
              </a:solidFill>
              <a:latin typeface="Roboto"/>
              <a:ea typeface="Roboto"/>
              <a:cs typeface="Roboto"/>
              <a:sym typeface="Roboto"/>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183f980f52_0_10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183f980f52_0_10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u="sng">
                <a:solidFill>
                  <a:srgbClr val="255763"/>
                </a:solidFill>
              </a:rPr>
              <a:t>Facilitator Script: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We all prepare for emergencies. In America, our government prepares for emergencies for us. Firefighters, emergency medical services, police, and public health organizations all prepare for emergencies on our behalf. However, there are limitations to those resources. For example, living in a rural area may mean that you have to wait longer for an ambulance. In large disasters like hurricanes, it may be difficult for emergency services to find the people who need help, and communities may deal with infrastructure damage for long periods of time. Preparing your household and community for emergencies means that you are more likely to make it through those situations safely.</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None/>
            </a:pPr>
            <a:r>
              <a:rPr lang="en">
                <a:solidFill>
                  <a:srgbClr val="31394C"/>
                </a:solidFill>
              </a:rPr>
              <a:t>Each level of preparedness can help us be resilient to different timeframes. As an emergency, disaster, or other disruption stretches into weeks or months, we will need more teamwork with people from our community to ensure that we have all the skills and supplies to be safe.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183f980f52_0_10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183f980f52_0_10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u="sng">
                <a:solidFill>
                  <a:srgbClr val="255763"/>
                </a:solidFill>
              </a:rPr>
              <a:t>Facilitator Script: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In this workshop we will use an all hazards approach to plan for three emergency timeframes: 3 days, 3 weeks, and 3 months.</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When you are preparing for three days, you should focus on creating a temporary backup plan for all your most vital needs. You will likely only need one person (yourself) to have the necessary skills and stuff to be safe in a “three bad days” scenario.</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When you are preparing for three weeks, you will focus on more substantial backup plans for vital needs as well as planning for your comfort and emotional resilience. These three week plans will likely involve teamwork from household members or neighbors.</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When you plan for three months, you will need to focus on holistic lifestyle shifts. This will be a gradual process of increasing your skills, supplies, and increasing your social connections and relationships within your community. It is impossible for one person to have all the skills necessary for a “three bad months” scenario, which is why three month planning will likely involve your community members pooling skills and resources to be safe.</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In short: holistic resilience will require more people and more teamwork for longer periods of difficulty and disruption.</a:t>
            </a:r>
            <a:endParaRPr>
              <a:solidFill>
                <a:srgbClr val="31394C"/>
              </a:solidFill>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26fdf576f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26fdf576f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u="sng">
                <a:solidFill>
                  <a:srgbClr val="255763"/>
                </a:solidFill>
              </a:rPr>
              <a:t>Facilitator Script: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Take </a:t>
            </a:r>
            <a:r>
              <a:rPr lang="en">
                <a:solidFill>
                  <a:srgbClr val="31394C"/>
                </a:solidFill>
                <a:highlight>
                  <a:srgbClr val="FFFF00"/>
                </a:highlight>
              </a:rPr>
              <a:t>[length of time]</a:t>
            </a:r>
            <a:r>
              <a:rPr lang="en">
                <a:solidFill>
                  <a:srgbClr val="31394C"/>
                </a:solidFill>
              </a:rPr>
              <a:t> to write down one skill or strength that you have used in a high-stress scenario, an emergency, or a disaster.</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[Students do not need to share these reflections]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3183f980f52_0_10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3183f980f52_0_10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u="sng">
                <a:solidFill>
                  <a:srgbClr val="255763"/>
                </a:solidFill>
              </a:rPr>
              <a:t>Facilitator Script: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Acute emergencies are minor disruptions that last three days or less. You have probably been through many of these emergencies already. Some examples include: brief power outages, acute weather events like severe thunderstorms that do not significantly damage infrastructure and do not require extensive clean up, or brief infrastructure disruptions like water pressure loss or power outages. Acute emergencies can also include evacuations.</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If you live in an area where evacuations are common, consider creating a “go bag” or evacuation checklist so that you can speed up the process of packing and leaving your home.</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Preparedness for three day scenarios doesn’t need to be perfect, and for most people will not require many additional purchases. The most important thing for a three day plan is to have simple temporary back up plan for vital resources. When you are creating your plan, you can start by considering the types of short term emergencies you are most likely to experience. For example, if you live in an area that experiences high winds that frequently cause power outages, you may want to plan for light and power first.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Give yourself permission to be imperfect with your three day plan! Any amount of planning is better than none, and you will flesh out your preparedness plans, skills, and supplies with time.</a:t>
            </a:r>
            <a:endParaRPr>
              <a:solidFill>
                <a:srgbClr val="31394C"/>
              </a:solidFill>
            </a:endParaRPr>
          </a:p>
          <a:p>
            <a:pPr indent="0" lvl="0" marL="0" rtl="0" algn="l">
              <a:lnSpc>
                <a:spcPct val="115000"/>
              </a:lnSpc>
              <a:spcBef>
                <a:spcPts val="0"/>
              </a:spcBef>
              <a:spcAft>
                <a:spcPts val="1200"/>
              </a:spcAft>
              <a:buClr>
                <a:schemeClr val="dk1"/>
              </a:buClr>
              <a:buSzPts val="1100"/>
              <a:buFont typeface="Arial"/>
              <a:buNone/>
            </a:pPr>
            <a:r>
              <a:t/>
            </a:r>
            <a:endParaRPr sz="1300">
              <a:solidFill>
                <a:srgbClr val="666666"/>
              </a:solidFill>
              <a:latin typeface="Roboto"/>
              <a:ea typeface="Roboto"/>
              <a:cs typeface="Roboto"/>
              <a:sym typeface="Roboto"/>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25d253c9be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25d253c9be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a:solidFill>
                  <a:srgbClr val="31394C"/>
                </a:solidFill>
                <a:highlight>
                  <a:srgbClr val="FFFF00"/>
                </a:highlight>
              </a:rPr>
              <a:t>Facilitator Note: This is an optional slide.</a:t>
            </a:r>
            <a:endParaRPr b="1">
              <a:solidFill>
                <a:srgbClr val="31394C"/>
              </a:solidFill>
              <a:highlight>
                <a:srgbClr val="FFFF00"/>
              </a:highlight>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Video link: </a:t>
            </a:r>
            <a:r>
              <a:rPr lang="en" u="sng">
                <a:solidFill>
                  <a:srgbClr val="1155CC"/>
                </a:solidFill>
                <a:hlinkClick r:id="rId2">
                  <a:extLst>
                    <a:ext uri="{A12FA001-AC4F-418D-AE19-62706E023703}">
                      <ahyp:hlinkClr val="tx"/>
                    </a:ext>
                  </a:extLst>
                </a:hlinkClick>
              </a:rPr>
              <a:t>https://www.youtube.com/watch?v=R3SFqV0hMyo</a:t>
            </a:r>
            <a:r>
              <a:rPr lang="en">
                <a:solidFill>
                  <a:srgbClr val="31394C"/>
                </a:solidFill>
              </a:rPr>
              <a:t>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Optional Discussion Questions:</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298450" lvl="0" marL="457200" rtl="0" algn="l">
              <a:lnSpc>
                <a:spcPct val="115000"/>
              </a:lnSpc>
              <a:spcBef>
                <a:spcPts val="0"/>
              </a:spcBef>
              <a:spcAft>
                <a:spcPts val="0"/>
              </a:spcAft>
              <a:buClr>
                <a:srgbClr val="31394C"/>
              </a:buClr>
              <a:buSzPts val="1100"/>
              <a:buAutoNum type="arabicPeriod"/>
            </a:pPr>
            <a:r>
              <a:rPr lang="en">
                <a:solidFill>
                  <a:srgbClr val="31394C"/>
                </a:solidFill>
              </a:rPr>
              <a:t>How did over-preparation impact Cath &amp; Dave?</a:t>
            </a:r>
            <a:endParaRPr>
              <a:solidFill>
                <a:srgbClr val="31394C"/>
              </a:solidFill>
            </a:endParaRPr>
          </a:p>
          <a:p>
            <a:pPr indent="-298450" lvl="0" marL="457200" rtl="0" algn="l">
              <a:lnSpc>
                <a:spcPct val="115000"/>
              </a:lnSpc>
              <a:spcBef>
                <a:spcPts val="0"/>
              </a:spcBef>
              <a:spcAft>
                <a:spcPts val="0"/>
              </a:spcAft>
              <a:buClr>
                <a:srgbClr val="31394C"/>
              </a:buClr>
              <a:buSzPts val="1100"/>
              <a:buAutoNum type="arabicPeriod"/>
            </a:pPr>
            <a:r>
              <a:rPr lang="en">
                <a:solidFill>
                  <a:srgbClr val="31394C"/>
                </a:solidFill>
              </a:rPr>
              <a:t>How can we avoid over-preparation and overspending for our three day preparedness?</a:t>
            </a:r>
            <a:endParaRPr>
              <a:solidFill>
                <a:srgbClr val="31394C"/>
              </a:solidFill>
            </a:endParaRPr>
          </a:p>
          <a:p>
            <a:pPr indent="0" lvl="0" marL="0" rtl="0" algn="l">
              <a:lnSpc>
                <a:spcPct val="115000"/>
              </a:lnSpc>
              <a:spcBef>
                <a:spcPts val="0"/>
              </a:spcBef>
              <a:spcAft>
                <a:spcPts val="1200"/>
              </a:spcAft>
              <a:buClr>
                <a:schemeClr val="dk1"/>
              </a:buClr>
              <a:buSzPts val="1100"/>
              <a:buFont typeface="Arial"/>
              <a:buNone/>
            </a:pPr>
            <a:r>
              <a:t/>
            </a:r>
            <a:endParaRPr b="1">
              <a:solidFill>
                <a:schemeClr val="dk1"/>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183f980f52_0_11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3183f980f52_0_11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rgbClr val="31394C"/>
                </a:solidFill>
              </a:rPr>
              <a:t>This activity can be completed independently or in groups. Use breakout rooms for larger groups if needed. Ensure participants each have their own individual copy of the preparedness worksheets spreadsheet. Allow participants time to fill this out and answer clarifying questions as needed. You may want to discuss the types of things they wrote down as a group to share ideas.</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33e9404244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33e9404244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34a8f1aa57c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34a8f1aa57c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u="sng">
                <a:solidFill>
                  <a:srgbClr val="255763"/>
                </a:solidFill>
              </a:rPr>
              <a:t>Facilitator Script: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Acute emergencies are minor disruptions that last three days or less. You have probably been through many of these emergencies already. Some examples include: brief power outages, acute weather events like severe thunderstorms that do not significantly damage infrastructure and do not require extensive clean up, or brief infrastructure disruptions like water pressure loss or power outages. Acute emergencies can also include evacuations.</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If you live in an area where evacuations are common, consider creating a “go bag” or evacuation checklist so that you can speed up the process of packing and leaving your home.</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Preparedness for three day scenarios doesn’t need to be perfect, and for most people will not require many additional purchases. The most important thing for a three day plan is to have simple temporary back up plan for vital resources. When you are creating your plan, you can start by considering the types of short term emergencies you are most likely to experience. For example, if you live in an area that experiences high winds that frequently cause power outages, you may want to plan for light and power first.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Give yourself permission to be imperfect with your three day plan! Any amount of planning is better than none, and you will flesh out your preparedness plans, skills, and supplies with time.</a:t>
            </a:r>
            <a:endParaRPr>
              <a:solidFill>
                <a:srgbClr val="31394C"/>
              </a:solidFill>
            </a:endParaRPr>
          </a:p>
          <a:p>
            <a:pPr indent="0" lvl="0" marL="0" rtl="0" algn="l">
              <a:lnSpc>
                <a:spcPct val="115000"/>
              </a:lnSpc>
              <a:spcBef>
                <a:spcPts val="0"/>
              </a:spcBef>
              <a:spcAft>
                <a:spcPts val="1200"/>
              </a:spcAft>
              <a:buClr>
                <a:schemeClr val="dk1"/>
              </a:buClr>
              <a:buSzPts val="1100"/>
              <a:buFont typeface="Arial"/>
              <a:buNone/>
            </a:pPr>
            <a:r>
              <a:t/>
            </a:r>
            <a:endParaRPr sz="1300">
              <a:solidFill>
                <a:srgbClr val="666666"/>
              </a:solidFill>
              <a:latin typeface="Roboto"/>
              <a:ea typeface="Roboto"/>
              <a:cs typeface="Roboto"/>
              <a:sym typeface="Roboto"/>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173e22c1af_0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173e22c1af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u="sng">
                <a:solidFill>
                  <a:srgbClr val="255763"/>
                </a:solidFill>
              </a:rPr>
              <a:t>Facilitator Script: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highlight>
                  <a:srgbClr val="FFFF00"/>
                </a:highlight>
              </a:rPr>
              <a:t>Read learning objectives.</a:t>
            </a:r>
            <a:endParaRPr>
              <a:solidFill>
                <a:srgbClr val="31394C"/>
              </a:solidFill>
              <a:highlight>
                <a:srgbClr val="FFFF00"/>
              </a:highlight>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If appropriate, highlight ties to the reasons students chose to attend this workshop during the introduction slide.</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highlight>
                  <a:srgbClr val="FFFF00"/>
                </a:highlight>
              </a:rPr>
              <a:t>Optional: Administer pre test</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25d253c9be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25d253c9be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a:solidFill>
                  <a:srgbClr val="31394C"/>
                </a:solidFill>
                <a:highlight>
                  <a:srgbClr val="FFFF00"/>
                </a:highlight>
              </a:rPr>
              <a:t>Facilitator Note: This is an optional slide.</a:t>
            </a:r>
            <a:endParaRPr b="1">
              <a:solidFill>
                <a:srgbClr val="31394C"/>
              </a:solidFill>
              <a:highlight>
                <a:srgbClr val="FFFF00"/>
              </a:highlight>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Video Link: </a:t>
            </a:r>
            <a:r>
              <a:rPr lang="en" u="sng">
                <a:solidFill>
                  <a:srgbClr val="1155CC"/>
                </a:solidFill>
                <a:hlinkClick r:id="rId2">
                  <a:extLst>
                    <a:ext uri="{A12FA001-AC4F-418D-AE19-62706E023703}">
                      <ahyp:hlinkClr val="tx"/>
                    </a:ext>
                  </a:extLst>
                </a:hlinkClick>
              </a:rPr>
              <a:t>https://www.youtube.com/watch?v=QsJSvOPuunM&amp;t=1s</a:t>
            </a:r>
            <a:r>
              <a:rPr lang="en">
                <a:solidFill>
                  <a:srgbClr val="31394C"/>
                </a:solidFill>
              </a:rPr>
              <a:t>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Optional Discussion Questions:</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298450" lvl="0" marL="457200" rtl="0" algn="l">
              <a:lnSpc>
                <a:spcPct val="115000"/>
              </a:lnSpc>
              <a:spcBef>
                <a:spcPts val="0"/>
              </a:spcBef>
              <a:spcAft>
                <a:spcPts val="0"/>
              </a:spcAft>
              <a:buClr>
                <a:srgbClr val="31394C"/>
              </a:buClr>
              <a:buSzPts val="1100"/>
              <a:buAutoNum type="arabicPeriod"/>
            </a:pPr>
            <a:r>
              <a:rPr lang="en">
                <a:solidFill>
                  <a:srgbClr val="31394C"/>
                </a:solidFill>
              </a:rPr>
              <a:t>How might we change our food preparedness from three day to three week scenarios?</a:t>
            </a:r>
            <a:endParaRPr>
              <a:solidFill>
                <a:srgbClr val="31394C"/>
              </a:solidFill>
            </a:endParaRPr>
          </a:p>
          <a:p>
            <a:pPr indent="-298450" lvl="0" marL="457200" rtl="0" algn="l">
              <a:lnSpc>
                <a:spcPct val="115000"/>
              </a:lnSpc>
              <a:spcBef>
                <a:spcPts val="0"/>
              </a:spcBef>
              <a:spcAft>
                <a:spcPts val="0"/>
              </a:spcAft>
              <a:buClr>
                <a:srgbClr val="31394C"/>
              </a:buClr>
              <a:buSzPts val="1100"/>
              <a:buAutoNum type="arabicPeriod"/>
            </a:pPr>
            <a:r>
              <a:rPr lang="en">
                <a:solidFill>
                  <a:srgbClr val="31394C"/>
                </a:solidFill>
              </a:rPr>
              <a:t>How did comfort play a role in preparedness? </a:t>
            </a:r>
            <a:endParaRPr>
              <a:solidFill>
                <a:srgbClr val="31394C"/>
              </a:solidFill>
            </a:endParaRPr>
          </a:p>
          <a:p>
            <a:pPr indent="-298450" lvl="1" marL="914400" rtl="0" algn="l">
              <a:lnSpc>
                <a:spcPct val="115000"/>
              </a:lnSpc>
              <a:spcBef>
                <a:spcPts val="0"/>
              </a:spcBef>
              <a:spcAft>
                <a:spcPts val="0"/>
              </a:spcAft>
              <a:buClr>
                <a:srgbClr val="31394C"/>
              </a:buClr>
              <a:buSzPts val="1100"/>
              <a:buAutoNum type="alphaLcPeriod"/>
            </a:pPr>
            <a:r>
              <a:rPr lang="en">
                <a:solidFill>
                  <a:srgbClr val="31394C"/>
                </a:solidFill>
              </a:rPr>
              <a:t>Discuss how comfort might impact our social and emotional resilience.</a:t>
            </a:r>
            <a:endParaRPr>
              <a:solidFill>
                <a:srgbClr val="31394C"/>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4a8f1aa57c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34a8f1aa57c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173e22c1af_0_1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173e22c1af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rgbClr val="31394C"/>
                </a:solidFill>
              </a:rPr>
              <a:t>This activity can be completed independently or in groups. Use breakout rooms for larger groups if needed. Ensure participants each have their own individual copy of the preparedness worksheets spreadsheet. Allow participants time to fill this out and answer clarifying questions as needed. You may want to discuss the types of things they wrote down as a group to share ideas.</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34a8f1aa57c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34a8f1aa57c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u="sng">
                <a:solidFill>
                  <a:srgbClr val="255763"/>
                </a:solidFill>
              </a:rPr>
              <a:t>Facilitator Script: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Acute emergencies are minor disruptions that last three days or less. You have probably been through many of these emergencies already. Some examples include: brief power outages, acute weather events like severe thunderstorms that do not significantly damage infrastructure and do not require extensive clean up, or brief infrastructure disruptions like water pressure loss or power outages. Acute emergencies can also include evacuations.</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If you live in an area where evacuations are common, consider creating a “go bag” or evacuation checklist so that you can speed up the process of packing and leaving your home.</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Preparedness for three day scenarios doesn’t need to be perfect, and for most people will not require many additional purchases. The most important thing for a three day plan is to have simple temporary back up plan for vital resources. When you are creating your plan, you can start by considering the types of short term emergencies you are most likely to experience. For example, if you live in an area that experiences high winds that frequently cause power outages, you may want to plan for light and power first.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Give yourself permission to be imperfect with your three day plan! Any amount of planning is better than none, and you will flesh out your preparedness plans, skills, and supplies with time.</a:t>
            </a:r>
            <a:endParaRPr>
              <a:solidFill>
                <a:srgbClr val="31394C"/>
              </a:solidFill>
            </a:endParaRPr>
          </a:p>
          <a:p>
            <a:pPr indent="0" lvl="0" marL="0" rtl="0" algn="l">
              <a:lnSpc>
                <a:spcPct val="115000"/>
              </a:lnSpc>
              <a:spcBef>
                <a:spcPts val="0"/>
              </a:spcBef>
              <a:spcAft>
                <a:spcPts val="1200"/>
              </a:spcAft>
              <a:buClr>
                <a:schemeClr val="dk1"/>
              </a:buClr>
              <a:buSzPts val="1100"/>
              <a:buFont typeface="Arial"/>
              <a:buNone/>
            </a:pPr>
            <a:r>
              <a:t/>
            </a:r>
            <a:endParaRPr sz="1300">
              <a:solidFill>
                <a:srgbClr val="666666"/>
              </a:solidFill>
              <a:latin typeface="Roboto"/>
              <a:ea typeface="Roboto"/>
              <a:cs typeface="Roboto"/>
              <a:sym typeface="Roboto"/>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25d253c9be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325d253c9be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a:solidFill>
                  <a:srgbClr val="31394C"/>
                </a:solidFill>
                <a:highlight>
                  <a:srgbClr val="FFFF00"/>
                </a:highlight>
              </a:rPr>
              <a:t>Facilitator Note: This is an optional slide.</a:t>
            </a:r>
            <a:endParaRPr b="1">
              <a:solidFill>
                <a:srgbClr val="31394C"/>
              </a:solidFill>
              <a:highlight>
                <a:srgbClr val="FFFF00"/>
              </a:highlight>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Video Link: </a:t>
            </a:r>
            <a:r>
              <a:rPr lang="en" u="sng">
                <a:solidFill>
                  <a:srgbClr val="1155CC"/>
                </a:solidFill>
                <a:hlinkClick r:id="rId2">
                  <a:extLst>
                    <a:ext uri="{A12FA001-AC4F-418D-AE19-62706E023703}">
                      <ahyp:hlinkClr val="tx"/>
                    </a:ext>
                  </a:extLst>
                </a:hlinkClick>
              </a:rPr>
              <a:t>https://www.youtube.com/watch?v=oKGWtKeKdmQ</a:t>
            </a:r>
            <a:r>
              <a:rPr lang="en">
                <a:solidFill>
                  <a:srgbClr val="31394C"/>
                </a:solidFill>
              </a:rPr>
              <a:t>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Optional Discussion Questions:</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298450" lvl="0" marL="457200" rtl="0" algn="l">
              <a:lnSpc>
                <a:spcPct val="115000"/>
              </a:lnSpc>
              <a:spcBef>
                <a:spcPts val="0"/>
              </a:spcBef>
              <a:spcAft>
                <a:spcPts val="0"/>
              </a:spcAft>
              <a:buClr>
                <a:srgbClr val="31394C"/>
              </a:buClr>
              <a:buSzPts val="1100"/>
              <a:buAutoNum type="arabicPeriod"/>
            </a:pPr>
            <a:r>
              <a:rPr lang="en">
                <a:solidFill>
                  <a:srgbClr val="31394C"/>
                </a:solidFill>
              </a:rPr>
              <a:t>This video demonstrates some of the pitfalls of over-preparation. Discuss the issues that are present in this video.</a:t>
            </a:r>
            <a:endParaRPr>
              <a:solidFill>
                <a:srgbClr val="31394C"/>
              </a:solidFill>
            </a:endParaRPr>
          </a:p>
          <a:p>
            <a:pPr indent="-298450" lvl="0" marL="457200" rtl="0" algn="l">
              <a:lnSpc>
                <a:spcPct val="115000"/>
              </a:lnSpc>
              <a:spcBef>
                <a:spcPts val="0"/>
              </a:spcBef>
              <a:spcAft>
                <a:spcPts val="0"/>
              </a:spcAft>
              <a:buClr>
                <a:srgbClr val="31394C"/>
              </a:buClr>
              <a:buSzPts val="1100"/>
              <a:buAutoNum type="arabicPeriod"/>
            </a:pPr>
            <a:r>
              <a:rPr lang="en">
                <a:solidFill>
                  <a:srgbClr val="31394C"/>
                </a:solidFill>
              </a:rPr>
              <a:t>In this video, Dwight talks about how his preparedness would exclude community members. Discuss the limitations of an isolationist mindset for community resilience.</a:t>
            </a:r>
            <a:endParaRPr>
              <a:solidFill>
                <a:srgbClr val="31394C"/>
              </a:solidFill>
            </a:endParaRPr>
          </a:p>
          <a:p>
            <a:pPr indent="-298450" lvl="0" marL="457200" rtl="0" algn="l">
              <a:lnSpc>
                <a:spcPct val="115000"/>
              </a:lnSpc>
              <a:spcBef>
                <a:spcPts val="0"/>
              </a:spcBef>
              <a:spcAft>
                <a:spcPts val="0"/>
              </a:spcAft>
              <a:buClr>
                <a:srgbClr val="31394C"/>
              </a:buClr>
              <a:buSzPts val="1100"/>
              <a:buAutoNum type="arabicPeriod"/>
            </a:pPr>
            <a:r>
              <a:rPr lang="en">
                <a:solidFill>
                  <a:srgbClr val="31394C"/>
                </a:solidFill>
              </a:rPr>
              <a:t>Earlier in the presentation, we discussed the difference between healthy preparation and resilience and unhealthy preparation. Discuss the elements of healthy and unhealthy preparation in this video.</a:t>
            </a:r>
            <a:endParaRPr>
              <a:solidFill>
                <a:srgbClr val="31394C"/>
              </a:solidFill>
            </a:endParaRPr>
          </a:p>
          <a:p>
            <a:pPr indent="-298450" lvl="1" marL="914400" rtl="0" algn="l">
              <a:lnSpc>
                <a:spcPct val="115000"/>
              </a:lnSpc>
              <a:spcBef>
                <a:spcPts val="0"/>
              </a:spcBef>
              <a:spcAft>
                <a:spcPts val="0"/>
              </a:spcAft>
              <a:buClr>
                <a:srgbClr val="31394C"/>
              </a:buClr>
              <a:buSzPts val="1100"/>
              <a:buAutoNum type="alphaLcPeriod"/>
            </a:pPr>
            <a:r>
              <a:rPr lang="en">
                <a:solidFill>
                  <a:srgbClr val="31394C"/>
                </a:solidFill>
              </a:rPr>
              <a:t>Answers:</a:t>
            </a:r>
            <a:endParaRPr>
              <a:solidFill>
                <a:srgbClr val="31394C"/>
              </a:solidFill>
            </a:endParaRPr>
          </a:p>
          <a:p>
            <a:pPr indent="-298450" lvl="2" marL="1371600" rtl="0" algn="l">
              <a:lnSpc>
                <a:spcPct val="115000"/>
              </a:lnSpc>
              <a:spcBef>
                <a:spcPts val="0"/>
              </a:spcBef>
              <a:spcAft>
                <a:spcPts val="0"/>
              </a:spcAft>
              <a:buClr>
                <a:srgbClr val="31394C"/>
              </a:buClr>
              <a:buSzPts val="1100"/>
              <a:buAutoNum type="romanLcPeriod"/>
            </a:pPr>
            <a:r>
              <a:rPr lang="en">
                <a:solidFill>
                  <a:srgbClr val="31394C"/>
                </a:solidFill>
              </a:rPr>
              <a:t>Healthy: all hazards approach to food preparation</a:t>
            </a:r>
            <a:endParaRPr>
              <a:solidFill>
                <a:srgbClr val="31394C"/>
              </a:solidFill>
            </a:endParaRPr>
          </a:p>
          <a:p>
            <a:pPr indent="-298450" lvl="2" marL="1371600" rtl="0" algn="l">
              <a:lnSpc>
                <a:spcPct val="115000"/>
              </a:lnSpc>
              <a:spcBef>
                <a:spcPts val="0"/>
              </a:spcBef>
              <a:spcAft>
                <a:spcPts val="0"/>
              </a:spcAft>
              <a:buClr>
                <a:srgbClr val="31394C"/>
              </a:buClr>
              <a:buSzPts val="1100"/>
              <a:buAutoNum type="romanLcPeriod"/>
            </a:pPr>
            <a:r>
              <a:rPr lang="en">
                <a:solidFill>
                  <a:srgbClr val="31394C"/>
                </a:solidFill>
              </a:rPr>
              <a:t>Unhealthy: no community involvement, not rotating supplies, over-preparation, ruminating about unlikely scenarios</a:t>
            </a:r>
            <a:endParaRPr b="1">
              <a:solidFill>
                <a:schemeClr val="dk1"/>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34a8f1aa57c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34a8f1aa57c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3183f980f52_0_12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3183f980f52_0_12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rgbClr val="31394C"/>
                </a:solidFill>
              </a:rPr>
              <a:t>Use breakout rooms for larger groups if needed. If you use small groups for discussion, have every group pick a speaker who will share a summary of ideas with the larger group after you rejoin the larger class.</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3183f980f52_0_12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3183f980f52_0_12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u="sng">
                <a:solidFill>
                  <a:srgbClr val="255763"/>
                </a:solidFill>
              </a:rPr>
              <a:t>Facilitator Script: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When you fill out this section, remember to include the </a:t>
            </a:r>
            <a:r>
              <a:rPr b="1" i="1" lang="en">
                <a:solidFill>
                  <a:srgbClr val="31394C"/>
                </a:solidFill>
              </a:rPr>
              <a:t>skills that people in your community have </a:t>
            </a:r>
            <a:r>
              <a:rPr lang="en">
                <a:solidFill>
                  <a:srgbClr val="31394C"/>
                </a:solidFill>
              </a:rPr>
              <a:t>and</a:t>
            </a:r>
            <a:r>
              <a:rPr b="1" i="1" lang="en">
                <a:solidFill>
                  <a:srgbClr val="31394C"/>
                </a:solidFill>
              </a:rPr>
              <a:t> the community connections</a:t>
            </a:r>
            <a:r>
              <a:rPr lang="en">
                <a:solidFill>
                  <a:srgbClr val="31394C"/>
                </a:solidFill>
              </a:rPr>
              <a:t> needed for resilience. (It is okay to have blank spaces, just understand that this planning process requires you to know your community)</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For classes that </a:t>
            </a:r>
            <a:r>
              <a:rPr b="1" lang="en">
                <a:solidFill>
                  <a:srgbClr val="31394C"/>
                </a:solidFill>
              </a:rPr>
              <a:t>are</a:t>
            </a:r>
            <a:r>
              <a:rPr lang="en">
                <a:solidFill>
                  <a:srgbClr val="31394C"/>
                </a:solidFill>
              </a:rPr>
              <a:t> from the same geographic area: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This activity must be completed with group discussion. Use breakout rooms for larger groups if needed. Ensure participants each have their own individual copy of the preparedness worksheets spreadsheet. Allow participants time to fill this out and answer clarifying questions as needed. You may want to discuss the types of things they wrote down as a group to share ideas.</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For classes that </a:t>
            </a:r>
            <a:r>
              <a:rPr b="1" lang="en">
                <a:solidFill>
                  <a:srgbClr val="31394C"/>
                </a:solidFill>
              </a:rPr>
              <a:t>are not </a:t>
            </a:r>
            <a:r>
              <a:rPr lang="en">
                <a:solidFill>
                  <a:srgbClr val="31394C"/>
                </a:solidFill>
              </a:rPr>
              <a:t>from the same geographic area: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Participants should write down who they may need to talk with from their community to share resources and skills. Ensure participants each have their own individual copy of the preparedness worksheets spreadsheet. Allow participants time to fill this out and answer clarifying questions as needed. You may want to discuss the types of things they wrote down as a group to share ideas.</a:t>
            </a:r>
            <a:endParaRPr>
              <a:solidFill>
                <a:srgbClr val="31394C"/>
              </a:solidFill>
            </a:endParaRPr>
          </a:p>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326fdf576fc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326fdf576fc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34a8f1aa57c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34a8f1aa57c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u="sng">
                <a:solidFill>
                  <a:srgbClr val="255763"/>
                </a:solidFill>
              </a:rPr>
              <a:t>Facilitator Script: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Emergencies meet the following criteria: They are routine or common events, with a short duration. Resources are available from professionals without significant delays or shortages. Emergencies do not overwhelm systems like EMS, hospitals, or other first responders. They can also include personal emergencies like theft, injury, deaths in the family.</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Disasters meet the following criteria: They are less common than emergencies and are greater in scale. During a disaster response, there are not enough resources locally and they may overwhelm systems. Disasters also have a longer duration than emergencies and have a longer recovery time.</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An emergency is different than a disaster. The plans we will talk about in this workshop will be applicable to both emergencies and disasters. An important distinction is that disasters strain resources and often increase the amount of time that individuals may need to wait for vital resources like medical care, clean water, etc. Our planning process will help you be better prepared for these types of resource gaps. However, it will also help you prepare for smaller emergencies and non-emergency situations like a household member becoming ill or a medical record being lost.</a:t>
            </a:r>
            <a:endParaRPr>
              <a:solidFill>
                <a:srgbClr val="31394C"/>
              </a:solidFill>
            </a:endParaRPr>
          </a:p>
          <a:p>
            <a:pPr indent="0" lvl="0" marL="0" rtl="0" algn="l">
              <a:lnSpc>
                <a:spcPct val="115000"/>
              </a:lnSpc>
              <a:spcBef>
                <a:spcPts val="0"/>
              </a:spcBef>
              <a:spcAft>
                <a:spcPts val="1200"/>
              </a:spcAft>
              <a:buClr>
                <a:schemeClr val="dk1"/>
              </a:buClr>
              <a:buSzPts val="1100"/>
              <a:buFont typeface="Arial"/>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322480a1c2f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322480a1c2f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AutoNum type="arabicPeriod"/>
            </a:pPr>
            <a:r>
              <a:rPr lang="en">
                <a:highlight>
                  <a:srgbClr val="00FFFF"/>
                </a:highlight>
              </a:rPr>
              <a:t>Slides 1-11</a:t>
            </a:r>
            <a:endParaRPr>
              <a:highlight>
                <a:srgbClr val="00FFFF"/>
              </a:highlight>
            </a:endParaRPr>
          </a:p>
          <a:p>
            <a:pPr indent="-298450" lvl="0" marL="457200" rtl="0" algn="l">
              <a:spcBef>
                <a:spcPts val="0"/>
              </a:spcBef>
              <a:spcAft>
                <a:spcPts val="0"/>
              </a:spcAft>
              <a:buSzPts val="1100"/>
              <a:buAutoNum type="arabicPeriod"/>
            </a:pPr>
            <a:r>
              <a:rPr lang="en">
                <a:highlight>
                  <a:srgbClr val="00FFFF"/>
                </a:highlight>
              </a:rPr>
              <a:t>Slides 12-21</a:t>
            </a:r>
            <a:endParaRPr>
              <a:highlight>
                <a:srgbClr val="00FFFF"/>
              </a:highlight>
            </a:endParaRPr>
          </a:p>
          <a:p>
            <a:pPr indent="-298450" lvl="0" marL="457200" rtl="0" algn="l">
              <a:spcBef>
                <a:spcPts val="0"/>
              </a:spcBef>
              <a:spcAft>
                <a:spcPts val="0"/>
              </a:spcAft>
              <a:buSzPts val="1100"/>
              <a:buAutoNum type="arabicPeriod"/>
            </a:pPr>
            <a:r>
              <a:rPr lang="en">
                <a:highlight>
                  <a:srgbClr val="00FFFF"/>
                </a:highlight>
              </a:rPr>
              <a:t>Slides 22-24</a:t>
            </a:r>
            <a:endParaRPr>
              <a:highlight>
                <a:srgbClr val="00FFFF"/>
              </a:highlight>
            </a:endParaRPr>
          </a:p>
          <a:p>
            <a:pPr indent="-298450" lvl="0" marL="457200" rtl="0" algn="l">
              <a:spcBef>
                <a:spcPts val="0"/>
              </a:spcBef>
              <a:spcAft>
                <a:spcPts val="0"/>
              </a:spcAft>
              <a:buSzPts val="1100"/>
              <a:buAutoNum type="arabicPeriod"/>
            </a:pPr>
            <a:r>
              <a:rPr lang="en">
                <a:highlight>
                  <a:srgbClr val="00FFFF"/>
                </a:highlight>
              </a:rPr>
              <a:t>Slides 25-26</a:t>
            </a:r>
            <a:endParaRPr>
              <a:highlight>
                <a:srgbClr val="00FFFF"/>
              </a:highlight>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3183f980f52_0_12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3183f980f52_0_12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rgbClr val="31394C"/>
                </a:solidFill>
              </a:rPr>
              <a:t>Use breakout rooms for larger groups if needed. If you use small groups for discussion, have every group pick a speaker who will share a summary of ideas with the larger group after you rejoin the larger class.</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3183f980f52_0_1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3183f980f52_0_1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u="sng">
                <a:solidFill>
                  <a:srgbClr val="255763"/>
                </a:solidFill>
              </a:rPr>
              <a:t>Facilitator Script: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highlight>
                  <a:srgbClr val="FFFF00"/>
                </a:highlight>
              </a:rPr>
              <a:t>Read Slide.</a:t>
            </a:r>
            <a:endParaRPr>
              <a:solidFill>
                <a:srgbClr val="31394C"/>
              </a:solidFill>
              <a:highlight>
                <a:srgbClr val="FFFF00"/>
              </a:highlight>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Optional Discussion Question: What are some resources that you use to stay informed?</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326fdf576fc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326fdf576fc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3173e22c1af_0_1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3173e22c1af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rgbClr val="31394C"/>
                </a:solidFill>
              </a:rPr>
              <a:t>Ensure participants each have their own individual copy of the preparedness worksheets spreadsheet.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b="1" lang="en" u="sng">
                <a:solidFill>
                  <a:srgbClr val="255763"/>
                </a:solidFill>
              </a:rPr>
              <a:t>Facilitator Script: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Take </a:t>
            </a:r>
            <a:r>
              <a:rPr lang="en">
                <a:solidFill>
                  <a:srgbClr val="31394C"/>
                </a:solidFill>
                <a:highlight>
                  <a:srgbClr val="FFFF00"/>
                </a:highlight>
              </a:rPr>
              <a:t>[length of time]</a:t>
            </a:r>
            <a:r>
              <a:rPr lang="en">
                <a:solidFill>
                  <a:srgbClr val="31394C"/>
                </a:solidFill>
              </a:rPr>
              <a:t> to create your to-do list. Go to the “To-Do List” tab and fill out three items, one from each timeframe of preparedness.</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highlight>
                  <a:srgbClr val="FFFF00"/>
                </a:highlight>
              </a:rPr>
              <a:t>[Students do not need to share these lists]</a:t>
            </a:r>
            <a:endParaRPr>
              <a:solidFill>
                <a:srgbClr val="31394C"/>
              </a:solidFill>
              <a:highlight>
                <a:srgbClr val="FFFF00"/>
              </a:highlight>
            </a:endParaRPr>
          </a:p>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3173e22c1af_0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3173e22c1af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u="sng">
                <a:solidFill>
                  <a:srgbClr val="255763"/>
                </a:solidFill>
              </a:rPr>
              <a:t>Facilitator Script: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highlight>
                  <a:srgbClr val="FFFF00"/>
                </a:highlight>
              </a:rPr>
              <a:t>Read questions</a:t>
            </a:r>
            <a:r>
              <a:rPr lang="en">
                <a:solidFill>
                  <a:srgbClr val="31394C"/>
                </a:solidFill>
              </a:rPr>
              <a:t> &amp; have each student answer. For large groups, you may want to break into smaller groups.</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highlight>
                  <a:srgbClr val="FFFF00"/>
                </a:highlight>
              </a:rPr>
              <a:t>Optional: Administer post test</a:t>
            </a:r>
            <a:endParaRPr>
              <a:solidFill>
                <a:srgbClr val="31394C"/>
              </a:solidFill>
              <a:highlight>
                <a:srgbClr val="FFFF00"/>
              </a:highlight>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highlight>
                <a:srgbClr val="FFFF00"/>
              </a:highlight>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highlight>
                  <a:srgbClr val="FFFF00"/>
                </a:highlight>
              </a:rPr>
              <a:t>Administer Student Survey</a:t>
            </a:r>
            <a:endParaRPr>
              <a:solidFill>
                <a:srgbClr val="31394C"/>
              </a:solidFill>
              <a:highlight>
                <a:srgbClr val="FFFF00"/>
              </a:highlight>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Thank participants for attending before dismissal.</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Optional: </a:t>
            </a:r>
            <a:endParaRPr>
              <a:solidFill>
                <a:srgbClr val="31394C"/>
              </a:solidFill>
            </a:endParaRPr>
          </a:p>
          <a:p>
            <a:pPr indent="-298450" lvl="0" marL="457200" rtl="0" algn="l">
              <a:lnSpc>
                <a:spcPct val="115000"/>
              </a:lnSpc>
              <a:spcBef>
                <a:spcPts val="0"/>
              </a:spcBef>
              <a:spcAft>
                <a:spcPts val="0"/>
              </a:spcAft>
              <a:buClr>
                <a:srgbClr val="31394C"/>
              </a:buClr>
              <a:buSzPts val="1100"/>
              <a:buChar char="●"/>
            </a:pPr>
            <a:r>
              <a:rPr lang="en">
                <a:solidFill>
                  <a:srgbClr val="31394C"/>
                </a:solidFill>
              </a:rPr>
              <a:t>Provide your contact information in case students have follow up questions. </a:t>
            </a:r>
            <a:endParaRPr>
              <a:solidFill>
                <a:srgbClr val="31394C"/>
              </a:solidFill>
            </a:endParaRPr>
          </a:p>
          <a:p>
            <a:pPr indent="-298450" lvl="0" marL="457200" rtl="0" algn="l">
              <a:lnSpc>
                <a:spcPct val="115000"/>
              </a:lnSpc>
              <a:spcBef>
                <a:spcPts val="0"/>
              </a:spcBef>
              <a:spcAft>
                <a:spcPts val="0"/>
              </a:spcAft>
              <a:buClr>
                <a:srgbClr val="31394C"/>
              </a:buClr>
              <a:buSzPts val="1100"/>
              <a:buChar char="●"/>
            </a:pPr>
            <a:r>
              <a:rPr lang="en">
                <a:solidFill>
                  <a:srgbClr val="31394C"/>
                </a:solidFill>
              </a:rPr>
              <a:t>Provide students with the slideshow if requested. </a:t>
            </a:r>
            <a:endParaRPr>
              <a:solidFill>
                <a:srgbClr val="31394C"/>
              </a:solidFill>
            </a:endParaRPr>
          </a:p>
          <a:p>
            <a:pPr indent="-298450" lvl="0" marL="457200" rtl="0" algn="l">
              <a:lnSpc>
                <a:spcPct val="115000"/>
              </a:lnSpc>
              <a:spcBef>
                <a:spcPts val="0"/>
              </a:spcBef>
              <a:spcAft>
                <a:spcPts val="0"/>
              </a:spcAft>
              <a:buClr>
                <a:srgbClr val="31394C"/>
              </a:buClr>
              <a:buSzPts val="1100"/>
              <a:buChar char="●"/>
            </a:pPr>
            <a:r>
              <a:rPr lang="en">
                <a:solidFill>
                  <a:srgbClr val="31394C"/>
                </a:solidFill>
              </a:rPr>
              <a:t>Provide students with facilitator resources to host their own workshops if desired.</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ctr">
              <a:lnSpc>
                <a:spcPct val="115000"/>
              </a:lnSpc>
              <a:spcBef>
                <a:spcPts val="0"/>
              </a:spcBef>
              <a:spcAft>
                <a:spcPts val="0"/>
              </a:spcAft>
              <a:buClr>
                <a:schemeClr val="dk1"/>
              </a:buClr>
              <a:buSzPts val="1100"/>
              <a:buFont typeface="Arial"/>
              <a:buNone/>
            </a:pPr>
            <a:r>
              <a:rPr b="1" lang="en" sz="1400" u="sng">
                <a:solidFill>
                  <a:srgbClr val="31394C"/>
                </a:solidFill>
                <a:highlight>
                  <a:srgbClr val="FFFF00"/>
                </a:highlight>
              </a:rPr>
              <a:t>Facilitators: please take </a:t>
            </a:r>
            <a:r>
              <a:rPr b="1" lang="en" sz="1400" u="sng">
                <a:solidFill>
                  <a:srgbClr val="1155CC"/>
                </a:solidFill>
                <a:highlight>
                  <a:srgbClr val="FFFF00"/>
                </a:highlight>
                <a:hlinkClick r:id="rId2">
                  <a:extLst>
                    <a:ext uri="{A12FA001-AC4F-418D-AE19-62706E023703}">
                      <ahyp:hlinkClr val="tx"/>
                    </a:ext>
                  </a:extLst>
                </a:hlinkClick>
              </a:rPr>
              <a:t>the instructor survey</a:t>
            </a:r>
            <a:r>
              <a:rPr b="1" lang="en" sz="1400" u="sng">
                <a:solidFill>
                  <a:srgbClr val="31394C"/>
                </a:solidFill>
                <a:highlight>
                  <a:srgbClr val="FFFF00"/>
                </a:highlight>
              </a:rPr>
              <a:t> after you complete this workshop</a:t>
            </a:r>
            <a:endParaRPr b="1" sz="1400" u="sng">
              <a:solidFill>
                <a:srgbClr val="31394C"/>
              </a:solidFill>
              <a:highlight>
                <a:srgbClr val="FFFF00"/>
              </a:highlight>
            </a:endParaRPr>
          </a:p>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349c5dfb6c7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349c5dfb6c7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sz="1400">
                <a:solidFill>
                  <a:schemeClr val="dk1"/>
                </a:solidFill>
                <a:highlight>
                  <a:srgbClr val="FFFF00"/>
                </a:highlight>
              </a:rPr>
              <a:t>Facilitator Note: This is an optional slide. </a:t>
            </a:r>
            <a:endParaRPr b="1" sz="1400">
              <a:solidFill>
                <a:schemeClr val="dk1"/>
              </a:solidFill>
              <a:highlight>
                <a:srgbClr val="FFFF00"/>
              </a:highlight>
            </a:endParaRPr>
          </a:p>
          <a:p>
            <a:pPr indent="0" lvl="0" marL="0" rtl="0" algn="l">
              <a:lnSpc>
                <a:spcPct val="115000"/>
              </a:lnSpc>
              <a:spcBef>
                <a:spcPts val="0"/>
              </a:spcBef>
              <a:spcAft>
                <a:spcPts val="0"/>
              </a:spcAft>
              <a:buClr>
                <a:schemeClr val="dk1"/>
              </a:buClr>
              <a:buSzPts val="1100"/>
              <a:buFont typeface="Arial"/>
              <a:buNone/>
            </a:pPr>
            <a:r>
              <a:t/>
            </a:r>
            <a:endParaRPr sz="14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400">
                <a:solidFill>
                  <a:schemeClr val="dk1"/>
                </a:solidFill>
              </a:rPr>
              <a:t>This slide can go anywhere in the presentation as needed, useful to re-engage groups during lecture-heavy portions or after breaks and/or to give participants extra time to return from breaks.</a:t>
            </a:r>
            <a:endParaRPr sz="14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4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400">
                <a:solidFill>
                  <a:schemeClr val="dk1"/>
                </a:solidFill>
              </a:rPr>
              <a:t>Video Link: </a:t>
            </a:r>
            <a:r>
              <a:rPr lang="en" sz="1400" u="sng">
                <a:solidFill>
                  <a:schemeClr val="dk1"/>
                </a:solidFill>
                <a:hlinkClick r:id="rId2">
                  <a:extLst>
                    <a:ext uri="{A12FA001-AC4F-418D-AE19-62706E023703}">
                      <ahyp:hlinkClr val="tx"/>
                    </a:ext>
                  </a:extLst>
                </a:hlinkClick>
              </a:rPr>
              <a:t>https://www.youtube.com/watch?v=AzGePmv0GD8</a:t>
            </a:r>
            <a:r>
              <a:rPr lang="en" sz="1400">
                <a:solidFill>
                  <a:schemeClr val="dk1"/>
                </a:solidFill>
              </a:rPr>
              <a:t> </a:t>
            </a:r>
            <a:endParaRPr sz="14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14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400">
                <a:solidFill>
                  <a:schemeClr val="dk1"/>
                </a:solidFill>
              </a:rPr>
              <a:t>Optional Discussion Questions:</a:t>
            </a:r>
            <a:r>
              <a:rPr lang="en" sz="1400">
                <a:solidFill>
                  <a:schemeClr val="dk1"/>
                </a:solidFill>
                <a:highlight>
                  <a:srgbClr val="FFFF00"/>
                </a:highlight>
              </a:rPr>
              <a:t> See slide.</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173e22c1af_0_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173e22c1af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u="sng">
                <a:solidFill>
                  <a:srgbClr val="255763"/>
                </a:solidFill>
              </a:rPr>
              <a:t>Facilitator Script: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Give students a chance to introduce themselves.</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Optional: Record reasons for attending the workshop. At the end of the workshop, you can return to these recorded responses and ask students whether or not they achieved their personal goals. This is a great strategy for keeping students engaged; adult learners are motivated when they can articulate their reasons for being in a class, and when they understand the benefits of a training.</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183f980f52_0_10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183f980f52_0_10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u="sng">
                <a:solidFill>
                  <a:srgbClr val="255763"/>
                </a:solidFill>
              </a:rPr>
              <a:t>Facilitator Script: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Emergencies meet the following criteria: They are routine or common events, with a short duration. Resources are available from professionals without significant delays or shortages. Emergencies do not overwhelm systems like EMS, hospitals, or other first responders. They can also include personal emergencies like theft, injury, deaths in the family.</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Disasters meet the following criteria: They are less common than emergencies and are greater in scale. During a disaster response, there are not enough resources locally and they may overwhelm systems. Disasters also have a longer duration than emergencies and have a longer recovery time.</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An emergency is different than a disaster. The plans we will talk about in this workshop will be applicable to both emergencies and disasters. An important distinction is that disasters strain resources and often increase the amount of time that individuals may need to wait for vital resources like medical care, clean water, etc. Our planning process will help you be better prepared for these types of resource gaps. However, it will also help you prepare for smaller emergencies and non-emergency situations like a household member becoming ill or a medical record being lost.</a:t>
            </a:r>
            <a:endParaRPr>
              <a:solidFill>
                <a:srgbClr val="31394C"/>
              </a:solidFill>
            </a:endParaRPr>
          </a:p>
          <a:p>
            <a:pPr indent="0" lvl="0" marL="0" rtl="0" algn="l">
              <a:lnSpc>
                <a:spcPct val="115000"/>
              </a:lnSpc>
              <a:spcBef>
                <a:spcPts val="0"/>
              </a:spcBef>
              <a:spcAft>
                <a:spcPts val="1200"/>
              </a:spcAft>
              <a:buClr>
                <a:schemeClr val="dk1"/>
              </a:buClr>
              <a:buSzPts val="1100"/>
              <a:buFont typeface="Arial"/>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3173e22c1af_0_1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173e22c1af_0_1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u="sng">
                <a:solidFill>
                  <a:srgbClr val="255763"/>
                </a:solidFill>
              </a:rPr>
              <a:t>Facilitator Script: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Take </a:t>
            </a:r>
            <a:r>
              <a:rPr lang="en">
                <a:solidFill>
                  <a:srgbClr val="31394C"/>
                </a:solidFill>
                <a:highlight>
                  <a:srgbClr val="FFFF00"/>
                </a:highlight>
              </a:rPr>
              <a:t>[length of time]</a:t>
            </a:r>
            <a:r>
              <a:rPr lang="en">
                <a:solidFill>
                  <a:srgbClr val="31394C"/>
                </a:solidFill>
              </a:rPr>
              <a:t> to write down one skill or strength that you have used in a high-stress scenario, an emergency, or a disaster.</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[Students do not need to share these reflections]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34a8f1aa57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34a8f1aa57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u="sng">
                <a:solidFill>
                  <a:srgbClr val="255763"/>
                </a:solidFill>
              </a:rPr>
              <a:t>Facilitator Script: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Emergencies meet the following criteria: They are routine or common events, with a short duration. Resources are available from professionals without significant delays or shortages. Emergencies do not overwhelm systems like EMS, hospitals, or other first responders. They can also include personal emergencies like theft, injury, deaths in the family.</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Disasters meet the following criteria: They are less common than emergencies and are greater in scale. During a disaster response, there are not enough resources locally and they may overwhelm systems. Disasters also have a longer duration than emergencies and have a longer recovery time.</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An emergency is different than a disaster. The plans we will talk about in this workshop will be applicable to both emergencies and disasters. An important distinction is that disasters strain resources and often increase the amount of time that individuals may need to wait for vital resources like medical care, clean water, etc. Our planning process will help you be better prepared for these types of resource gaps. However, it will also help you prepare for smaller emergencies and non-emergency situations like a household member becoming ill or a medical record being lost.</a:t>
            </a:r>
            <a:endParaRPr>
              <a:solidFill>
                <a:srgbClr val="31394C"/>
              </a:solidFill>
            </a:endParaRPr>
          </a:p>
          <a:p>
            <a:pPr indent="0" lvl="0" marL="0" rtl="0" algn="l">
              <a:lnSpc>
                <a:spcPct val="115000"/>
              </a:lnSpc>
              <a:spcBef>
                <a:spcPts val="0"/>
              </a:spcBef>
              <a:spcAft>
                <a:spcPts val="1200"/>
              </a:spcAft>
              <a:buClr>
                <a:schemeClr val="dk1"/>
              </a:buClr>
              <a:buSzPts val="1100"/>
              <a:buFont typeface="Arial"/>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4a8f1aa57c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4a8f1aa57c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u="sng">
                <a:solidFill>
                  <a:srgbClr val="255763"/>
                </a:solidFill>
              </a:rPr>
              <a:t>Facilitator Script: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Climate change will affect the frequency of emergencies, disasters, and the availability of critical resources. Increasing your household emergency preparedness can make individuals, families, and communities more resilient to these issues.</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Climate change is caused by changes in our atmosphere, specifically an increase in greenhouse gasses. Another way to think of this is that greenhouse gasses introduce heat and energy into our global ecological system. More heat and energy result in higher average temperatures. A hotter climate means rapidly changing safe zones for plant and animal life, more frequent extreme weather events, and rising sea levels due to polar ice melting. We will continue to see an increase in poor air quality days, increased food or water insecurity, more frequent extreme temperatures and severe weather, and social impacts like increased conflict or increased economic instability. These changes are undoubtedly intimidating, and it is normal to feel overwhelmed or anxious about these changes sometimes.</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Climate change means that emergency preparedness and resilience to rapid change is more important than ever. This workshop will help you plan for your own resilience, and will provide you with actionable next steps to help your household and community members prepare for change.</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highlight>
                  <a:srgbClr val="FFFF00"/>
                </a:highlight>
              </a:rPr>
              <a:t>Facilitator Preparation: You can find more information about climate change’s impacts on our health here: </a:t>
            </a:r>
            <a:r>
              <a:rPr lang="en" u="sng">
                <a:solidFill>
                  <a:srgbClr val="1155CC"/>
                </a:solidFill>
                <a:highlight>
                  <a:srgbClr val="FFFF00"/>
                </a:highlight>
                <a:hlinkClick r:id="rId2">
                  <a:extLst>
                    <a:ext uri="{A12FA001-AC4F-418D-AE19-62706E023703}">
                      <ahyp:hlinkClr val="tx"/>
                    </a:ext>
                  </a:extLst>
                </a:hlinkClick>
              </a:rPr>
              <a:t>https://www.who.int/news-room/fact-sheets/detail/climate-change-and-health</a:t>
            </a:r>
            <a:r>
              <a:rPr lang="en">
                <a:solidFill>
                  <a:srgbClr val="31394C"/>
                </a:solidFill>
                <a:highlight>
                  <a:srgbClr val="FFFF00"/>
                </a:highlight>
              </a:rPr>
              <a:t> . Reviewing this before your workshop will help you answer student questions.</a:t>
            </a:r>
            <a:endParaRPr b="1" sz="1300">
              <a:solidFill>
                <a:srgbClr val="666666"/>
              </a:solidFill>
              <a:latin typeface="Roboto"/>
              <a:ea typeface="Roboto"/>
              <a:cs typeface="Roboto"/>
              <a:sym typeface="Roboto"/>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183f980f52_0_12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183f980f52_0_12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u="sng">
                <a:solidFill>
                  <a:srgbClr val="255763"/>
                </a:solidFill>
              </a:rPr>
              <a:t>Facilitator Script:</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Climate change will affect the frequency of emergencies, disasters, and the availability of critical resources. Increasing your household emergency preparedness can make individuals, families, and communities more resilient to these issues.</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Climate change is caused by changes in our atmosphere, specifically an increase in greenhouse gasses. Another way to think of this is that greenhouse gasses introduce heat and energy into our global ecological system. More heat and energy result in higher average temperatures. A hotter climate means rapidly changing safe zones for plant and animal life, more frequent extreme weather events, and rising sea levels due to polar ice melting. We will continue to see an increase in poor air quality days, increased food or water insecurity, more frequent extreme temperatures and severe weather, and social impacts like increased conflict or increased economic instability. These changes are undoubtedly intimidating, and it is normal to feel overwhelmed or anxious about these changes sometimes.</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rPr>
              <a:t>Climate change means that emergency preparedness and resilience to rapid change is more important than ever. This workshop will help you plan for your own resilience, and will provide you with actionable next steps to help your household and community members prepare for change.</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31394C"/>
              </a:solidFill>
            </a:endParaRPr>
          </a:p>
          <a:p>
            <a:pPr indent="0" lvl="0" marL="0" rtl="0" algn="l">
              <a:lnSpc>
                <a:spcPct val="115000"/>
              </a:lnSpc>
              <a:spcBef>
                <a:spcPts val="0"/>
              </a:spcBef>
              <a:spcAft>
                <a:spcPts val="0"/>
              </a:spcAft>
              <a:buClr>
                <a:schemeClr val="dk1"/>
              </a:buClr>
              <a:buSzPts val="1100"/>
              <a:buFont typeface="Arial"/>
              <a:buNone/>
            </a:pPr>
            <a:r>
              <a:rPr lang="en">
                <a:solidFill>
                  <a:srgbClr val="31394C"/>
                </a:solidFill>
                <a:highlight>
                  <a:srgbClr val="FFFF00"/>
                </a:highlight>
              </a:rPr>
              <a:t>Facilitator Preparation: You can find more information about climate change’s impacts on our health here: </a:t>
            </a:r>
            <a:r>
              <a:rPr lang="en" u="sng">
                <a:solidFill>
                  <a:srgbClr val="1155CC"/>
                </a:solidFill>
                <a:highlight>
                  <a:srgbClr val="FFFF00"/>
                </a:highlight>
                <a:hlinkClick r:id="rId2">
                  <a:extLst>
                    <a:ext uri="{A12FA001-AC4F-418D-AE19-62706E023703}">
                      <ahyp:hlinkClr val="tx"/>
                    </a:ext>
                  </a:extLst>
                </a:hlinkClick>
              </a:rPr>
              <a:t>https://www.who.int/news-room/fact-sheets/detail/climate-change-and-health</a:t>
            </a:r>
            <a:r>
              <a:rPr lang="en">
                <a:solidFill>
                  <a:srgbClr val="31394C"/>
                </a:solidFill>
                <a:highlight>
                  <a:srgbClr val="FFFF00"/>
                </a:highlight>
              </a:rPr>
              <a:t> . Reviewing this before your workshop will help you answer student questions.</a:t>
            </a:r>
            <a:endParaRPr b="1" sz="1300">
              <a:solidFill>
                <a:srgbClr val="666666"/>
              </a:solidFill>
              <a:latin typeface="Roboto"/>
              <a:ea typeface="Roboto"/>
              <a:cs typeface="Roboto"/>
              <a:sym typeface="Roboto"/>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1"/>
        </a:solidFill>
      </p:bgPr>
    </p:bg>
    <p:spTree>
      <p:nvGrpSpPr>
        <p:cNvPr id="9" name="Shape 9"/>
        <p:cNvGrpSpPr/>
        <p:nvPr/>
      </p:nvGrpSpPr>
      <p:grpSpPr>
        <a:xfrm>
          <a:off x="0" y="0"/>
          <a:ext cx="0" cy="0"/>
          <a:chOff x="0" y="0"/>
          <a:chExt cx="0" cy="0"/>
        </a:xfrm>
      </p:grpSpPr>
      <p:sp>
        <p:nvSpPr>
          <p:cNvPr id="10" name="Google Shape;10;p2"/>
          <p:cNvSpPr/>
          <p:nvPr/>
        </p:nvSpPr>
        <p:spPr>
          <a:xfrm>
            <a:off x="-125" y="0"/>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1" name="Google Shape;11;p2"/>
          <p:cNvSpPr txBox="1"/>
          <p:nvPr>
            <p:ph type="ctrTitle"/>
          </p:nvPr>
        </p:nvSpPr>
        <p:spPr>
          <a:xfrm>
            <a:off x="311700" y="539725"/>
            <a:ext cx="8520600" cy="12825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2" name="Google Shape;12;p2"/>
          <p:cNvSpPr txBox="1"/>
          <p:nvPr>
            <p:ph idx="1" type="subTitle"/>
          </p:nvPr>
        </p:nvSpPr>
        <p:spPr>
          <a:xfrm>
            <a:off x="311700" y="1878560"/>
            <a:ext cx="4242600" cy="7383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2"/>
              </a:buClr>
              <a:buSzPts val="1600"/>
              <a:buNone/>
              <a:defRPr sz="1600">
                <a:solidFill>
                  <a:schemeClr val="lt2"/>
                </a:solidFill>
              </a:defRPr>
            </a:lvl1pPr>
            <a:lvl2pPr lvl="1">
              <a:lnSpc>
                <a:spcPct val="100000"/>
              </a:lnSpc>
              <a:spcBef>
                <a:spcPts val="0"/>
              </a:spcBef>
              <a:spcAft>
                <a:spcPts val="0"/>
              </a:spcAft>
              <a:buClr>
                <a:schemeClr val="lt2"/>
              </a:buClr>
              <a:buSzPts val="1600"/>
              <a:buNone/>
              <a:defRPr sz="1600">
                <a:solidFill>
                  <a:schemeClr val="lt2"/>
                </a:solidFill>
              </a:defRPr>
            </a:lvl2pPr>
            <a:lvl3pPr lvl="2">
              <a:lnSpc>
                <a:spcPct val="100000"/>
              </a:lnSpc>
              <a:spcBef>
                <a:spcPts val="0"/>
              </a:spcBef>
              <a:spcAft>
                <a:spcPts val="0"/>
              </a:spcAft>
              <a:buClr>
                <a:schemeClr val="lt2"/>
              </a:buClr>
              <a:buSzPts val="1600"/>
              <a:buNone/>
              <a:defRPr sz="1600">
                <a:solidFill>
                  <a:schemeClr val="lt2"/>
                </a:solidFill>
              </a:defRPr>
            </a:lvl3pPr>
            <a:lvl4pPr lvl="3">
              <a:lnSpc>
                <a:spcPct val="100000"/>
              </a:lnSpc>
              <a:spcBef>
                <a:spcPts val="0"/>
              </a:spcBef>
              <a:spcAft>
                <a:spcPts val="0"/>
              </a:spcAft>
              <a:buClr>
                <a:schemeClr val="lt2"/>
              </a:buClr>
              <a:buSzPts val="1600"/>
              <a:buNone/>
              <a:defRPr sz="1600">
                <a:solidFill>
                  <a:schemeClr val="lt2"/>
                </a:solidFill>
              </a:defRPr>
            </a:lvl4pPr>
            <a:lvl5pPr lvl="4">
              <a:lnSpc>
                <a:spcPct val="100000"/>
              </a:lnSpc>
              <a:spcBef>
                <a:spcPts val="0"/>
              </a:spcBef>
              <a:spcAft>
                <a:spcPts val="0"/>
              </a:spcAft>
              <a:buClr>
                <a:schemeClr val="lt2"/>
              </a:buClr>
              <a:buSzPts val="1600"/>
              <a:buNone/>
              <a:defRPr sz="1600">
                <a:solidFill>
                  <a:schemeClr val="lt2"/>
                </a:solidFill>
              </a:defRPr>
            </a:lvl5pPr>
            <a:lvl6pPr lvl="5">
              <a:lnSpc>
                <a:spcPct val="100000"/>
              </a:lnSpc>
              <a:spcBef>
                <a:spcPts val="0"/>
              </a:spcBef>
              <a:spcAft>
                <a:spcPts val="0"/>
              </a:spcAft>
              <a:buClr>
                <a:schemeClr val="lt2"/>
              </a:buClr>
              <a:buSzPts val="1600"/>
              <a:buNone/>
              <a:defRPr sz="1600">
                <a:solidFill>
                  <a:schemeClr val="lt2"/>
                </a:solidFill>
              </a:defRPr>
            </a:lvl6pPr>
            <a:lvl7pPr lvl="6">
              <a:lnSpc>
                <a:spcPct val="100000"/>
              </a:lnSpc>
              <a:spcBef>
                <a:spcPts val="0"/>
              </a:spcBef>
              <a:spcAft>
                <a:spcPts val="0"/>
              </a:spcAft>
              <a:buClr>
                <a:schemeClr val="lt2"/>
              </a:buClr>
              <a:buSzPts val="1600"/>
              <a:buNone/>
              <a:defRPr sz="1600">
                <a:solidFill>
                  <a:schemeClr val="lt2"/>
                </a:solidFill>
              </a:defRPr>
            </a:lvl7pPr>
            <a:lvl8pPr lvl="7">
              <a:lnSpc>
                <a:spcPct val="100000"/>
              </a:lnSpc>
              <a:spcBef>
                <a:spcPts val="0"/>
              </a:spcBef>
              <a:spcAft>
                <a:spcPts val="0"/>
              </a:spcAft>
              <a:buClr>
                <a:schemeClr val="lt2"/>
              </a:buClr>
              <a:buSzPts val="1600"/>
              <a:buNone/>
              <a:defRPr sz="1600">
                <a:solidFill>
                  <a:schemeClr val="lt2"/>
                </a:solidFill>
              </a:defRPr>
            </a:lvl8pPr>
            <a:lvl9pPr lvl="8">
              <a:lnSpc>
                <a:spcPct val="100000"/>
              </a:lnSpc>
              <a:spcBef>
                <a:spcPts val="0"/>
              </a:spcBef>
              <a:spcAft>
                <a:spcPts val="0"/>
              </a:spcAft>
              <a:buClr>
                <a:schemeClr val="lt2"/>
              </a:buClr>
              <a:buSzPts val="1600"/>
              <a:buNone/>
              <a:defRPr sz="1600">
                <a:solidFill>
                  <a:schemeClr val="lt2"/>
                </a:solidFill>
              </a:defRPr>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54" name="Shape 54"/>
        <p:cNvGrpSpPr/>
        <p:nvPr/>
      </p:nvGrpSpPr>
      <p:grpSpPr>
        <a:xfrm>
          <a:off x="0" y="0"/>
          <a:ext cx="0" cy="0"/>
          <a:chOff x="0" y="0"/>
          <a:chExt cx="0" cy="0"/>
        </a:xfrm>
      </p:grpSpPr>
      <p:sp>
        <p:nvSpPr>
          <p:cNvPr id="55" name="Google Shape;55;p11"/>
          <p:cNvSpPr txBox="1"/>
          <p:nvPr>
            <p:ph hasCustomPrompt="1" type="title"/>
          </p:nvPr>
        </p:nvSpPr>
        <p:spPr>
          <a:xfrm>
            <a:off x="311750" y="831175"/>
            <a:ext cx="5334900" cy="12447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10000"/>
              <a:buNone/>
              <a:defRPr sz="10000">
                <a:solidFill>
                  <a:schemeClr val="lt1"/>
                </a:solidFill>
              </a:defRPr>
            </a:lvl1pPr>
            <a:lvl2pPr lvl="1">
              <a:spcBef>
                <a:spcPts val="0"/>
              </a:spcBef>
              <a:spcAft>
                <a:spcPts val="0"/>
              </a:spcAft>
              <a:buClr>
                <a:schemeClr val="lt1"/>
              </a:buClr>
              <a:buSzPts val="10000"/>
              <a:buNone/>
              <a:defRPr sz="10000">
                <a:solidFill>
                  <a:schemeClr val="lt1"/>
                </a:solidFill>
              </a:defRPr>
            </a:lvl2pPr>
            <a:lvl3pPr lvl="2">
              <a:spcBef>
                <a:spcPts val="0"/>
              </a:spcBef>
              <a:spcAft>
                <a:spcPts val="0"/>
              </a:spcAft>
              <a:buClr>
                <a:schemeClr val="lt1"/>
              </a:buClr>
              <a:buSzPts val="10000"/>
              <a:buNone/>
              <a:defRPr sz="10000">
                <a:solidFill>
                  <a:schemeClr val="lt1"/>
                </a:solidFill>
              </a:defRPr>
            </a:lvl3pPr>
            <a:lvl4pPr lvl="3">
              <a:spcBef>
                <a:spcPts val="0"/>
              </a:spcBef>
              <a:spcAft>
                <a:spcPts val="0"/>
              </a:spcAft>
              <a:buClr>
                <a:schemeClr val="lt1"/>
              </a:buClr>
              <a:buSzPts val="10000"/>
              <a:buNone/>
              <a:defRPr sz="10000">
                <a:solidFill>
                  <a:schemeClr val="lt1"/>
                </a:solidFill>
              </a:defRPr>
            </a:lvl4pPr>
            <a:lvl5pPr lvl="4">
              <a:spcBef>
                <a:spcPts val="0"/>
              </a:spcBef>
              <a:spcAft>
                <a:spcPts val="0"/>
              </a:spcAft>
              <a:buClr>
                <a:schemeClr val="lt1"/>
              </a:buClr>
              <a:buSzPts val="10000"/>
              <a:buNone/>
              <a:defRPr sz="10000">
                <a:solidFill>
                  <a:schemeClr val="lt1"/>
                </a:solidFill>
              </a:defRPr>
            </a:lvl5pPr>
            <a:lvl6pPr lvl="5">
              <a:spcBef>
                <a:spcPts val="0"/>
              </a:spcBef>
              <a:spcAft>
                <a:spcPts val="0"/>
              </a:spcAft>
              <a:buClr>
                <a:schemeClr val="lt1"/>
              </a:buClr>
              <a:buSzPts val="10000"/>
              <a:buNone/>
              <a:defRPr sz="10000">
                <a:solidFill>
                  <a:schemeClr val="lt1"/>
                </a:solidFill>
              </a:defRPr>
            </a:lvl6pPr>
            <a:lvl7pPr lvl="6">
              <a:spcBef>
                <a:spcPts val="0"/>
              </a:spcBef>
              <a:spcAft>
                <a:spcPts val="0"/>
              </a:spcAft>
              <a:buClr>
                <a:schemeClr val="lt1"/>
              </a:buClr>
              <a:buSzPts val="10000"/>
              <a:buNone/>
              <a:defRPr sz="10000">
                <a:solidFill>
                  <a:schemeClr val="lt1"/>
                </a:solidFill>
              </a:defRPr>
            </a:lvl7pPr>
            <a:lvl8pPr lvl="7">
              <a:spcBef>
                <a:spcPts val="0"/>
              </a:spcBef>
              <a:spcAft>
                <a:spcPts val="0"/>
              </a:spcAft>
              <a:buClr>
                <a:schemeClr val="lt1"/>
              </a:buClr>
              <a:buSzPts val="10000"/>
              <a:buNone/>
              <a:defRPr sz="10000">
                <a:solidFill>
                  <a:schemeClr val="lt1"/>
                </a:solidFill>
              </a:defRPr>
            </a:lvl8pPr>
            <a:lvl9pPr lvl="8">
              <a:spcBef>
                <a:spcPts val="0"/>
              </a:spcBef>
              <a:spcAft>
                <a:spcPts val="0"/>
              </a:spcAft>
              <a:buClr>
                <a:schemeClr val="lt1"/>
              </a:buClr>
              <a:buSzPts val="10000"/>
              <a:buNone/>
              <a:defRPr sz="10000">
                <a:solidFill>
                  <a:schemeClr val="lt1"/>
                </a:solidFill>
              </a:defRPr>
            </a:lvl9pPr>
          </a:lstStyle>
          <a:p>
            <a:r>
              <a:t>xx%</a:t>
            </a:r>
          </a:p>
        </p:txBody>
      </p:sp>
      <p:sp>
        <p:nvSpPr>
          <p:cNvPr id="56" name="Google Shape;56;p11"/>
          <p:cNvSpPr txBox="1"/>
          <p:nvPr>
            <p:ph idx="1" type="body"/>
          </p:nvPr>
        </p:nvSpPr>
        <p:spPr>
          <a:xfrm>
            <a:off x="311700" y="2121425"/>
            <a:ext cx="5334900" cy="942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chemeClr val="accent2"/>
              </a:buClr>
              <a:buSzPts val="1300"/>
              <a:buChar char="●"/>
              <a:defRPr>
                <a:solidFill>
                  <a:schemeClr val="accent2"/>
                </a:solidFill>
              </a:defRPr>
            </a:lvl1pPr>
            <a:lvl2pPr indent="-298450" lvl="1" marL="914400">
              <a:spcBef>
                <a:spcPts val="0"/>
              </a:spcBef>
              <a:spcAft>
                <a:spcPts val="0"/>
              </a:spcAft>
              <a:buClr>
                <a:schemeClr val="accent2"/>
              </a:buClr>
              <a:buSzPts val="1100"/>
              <a:buChar char="○"/>
              <a:defRPr>
                <a:solidFill>
                  <a:schemeClr val="accent2"/>
                </a:solidFill>
              </a:defRPr>
            </a:lvl2pPr>
            <a:lvl3pPr indent="-298450" lvl="2" marL="1371600">
              <a:spcBef>
                <a:spcPts val="0"/>
              </a:spcBef>
              <a:spcAft>
                <a:spcPts val="0"/>
              </a:spcAft>
              <a:buClr>
                <a:schemeClr val="accent2"/>
              </a:buClr>
              <a:buSzPts val="1100"/>
              <a:buChar char="■"/>
              <a:defRPr>
                <a:solidFill>
                  <a:schemeClr val="accent2"/>
                </a:solidFill>
              </a:defRPr>
            </a:lvl3pPr>
            <a:lvl4pPr indent="-298450" lvl="3" marL="1828800">
              <a:spcBef>
                <a:spcPts val="0"/>
              </a:spcBef>
              <a:spcAft>
                <a:spcPts val="0"/>
              </a:spcAft>
              <a:buClr>
                <a:schemeClr val="accent2"/>
              </a:buClr>
              <a:buSzPts val="1100"/>
              <a:buChar char="●"/>
              <a:defRPr>
                <a:solidFill>
                  <a:schemeClr val="accent2"/>
                </a:solidFill>
              </a:defRPr>
            </a:lvl4pPr>
            <a:lvl5pPr indent="-298450" lvl="4" marL="2286000">
              <a:spcBef>
                <a:spcPts val="0"/>
              </a:spcBef>
              <a:spcAft>
                <a:spcPts val="0"/>
              </a:spcAft>
              <a:buClr>
                <a:schemeClr val="accent2"/>
              </a:buClr>
              <a:buSzPts val="1100"/>
              <a:buChar char="○"/>
              <a:defRPr>
                <a:solidFill>
                  <a:schemeClr val="accent2"/>
                </a:solidFill>
              </a:defRPr>
            </a:lvl5pPr>
            <a:lvl6pPr indent="-298450" lvl="5" marL="2743200">
              <a:spcBef>
                <a:spcPts val="0"/>
              </a:spcBef>
              <a:spcAft>
                <a:spcPts val="0"/>
              </a:spcAft>
              <a:buClr>
                <a:schemeClr val="accent2"/>
              </a:buClr>
              <a:buSzPts val="1100"/>
              <a:buChar char="■"/>
              <a:defRPr>
                <a:solidFill>
                  <a:schemeClr val="accent2"/>
                </a:solidFill>
              </a:defRPr>
            </a:lvl6pPr>
            <a:lvl7pPr indent="-298450" lvl="6" marL="3200400">
              <a:spcBef>
                <a:spcPts val="0"/>
              </a:spcBef>
              <a:spcAft>
                <a:spcPts val="0"/>
              </a:spcAft>
              <a:buClr>
                <a:schemeClr val="accent2"/>
              </a:buClr>
              <a:buSzPts val="1100"/>
              <a:buChar char="●"/>
              <a:defRPr>
                <a:solidFill>
                  <a:schemeClr val="accent2"/>
                </a:solidFill>
              </a:defRPr>
            </a:lvl7pPr>
            <a:lvl8pPr indent="-298450" lvl="7" marL="3657600">
              <a:spcBef>
                <a:spcPts val="0"/>
              </a:spcBef>
              <a:spcAft>
                <a:spcPts val="0"/>
              </a:spcAft>
              <a:buClr>
                <a:schemeClr val="accent2"/>
              </a:buClr>
              <a:buSzPts val="1100"/>
              <a:buChar char="○"/>
              <a:defRPr>
                <a:solidFill>
                  <a:schemeClr val="accent2"/>
                </a:solidFill>
              </a:defRPr>
            </a:lvl8pPr>
            <a:lvl9pPr indent="-298450" lvl="8" marL="4114800">
              <a:spcBef>
                <a:spcPts val="0"/>
              </a:spcBef>
              <a:spcAft>
                <a:spcPts val="0"/>
              </a:spcAft>
              <a:buClr>
                <a:schemeClr val="accent2"/>
              </a:buClr>
              <a:buSzPts val="1100"/>
              <a:buChar char="■"/>
              <a:defRPr>
                <a:solidFill>
                  <a:schemeClr val="accent2"/>
                </a:solidFill>
              </a:defRPr>
            </a:lvl9pPr>
          </a:lstStyle>
          <a:p/>
        </p:txBody>
      </p:sp>
      <p:sp>
        <p:nvSpPr>
          <p:cNvPr id="57" name="Google Shape;5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8" name="Shape 58"/>
        <p:cNvGrpSpPr/>
        <p:nvPr/>
      </p:nvGrpSpPr>
      <p:grpSpPr>
        <a:xfrm>
          <a:off x="0" y="0"/>
          <a:ext cx="0" cy="0"/>
          <a:chOff x="0" y="0"/>
          <a:chExt cx="0" cy="0"/>
        </a:xfrm>
      </p:grpSpPr>
      <p:sp>
        <p:nvSpPr>
          <p:cNvPr id="59" name="Google Shape;5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title slide">
  <p:cSld name="TITLE_1">
    <p:bg>
      <p:bgPr>
        <a:solidFill>
          <a:schemeClr val="lt1"/>
        </a:solidFill>
      </p:bgPr>
    </p:bg>
    <p:spTree>
      <p:nvGrpSpPr>
        <p:cNvPr id="60" name="Shape 60"/>
        <p:cNvGrpSpPr/>
        <p:nvPr/>
      </p:nvGrpSpPr>
      <p:grpSpPr>
        <a:xfrm>
          <a:off x="0" y="0"/>
          <a:ext cx="0" cy="0"/>
          <a:chOff x="0" y="0"/>
          <a:chExt cx="0" cy="0"/>
        </a:xfrm>
      </p:grpSpPr>
      <p:sp>
        <p:nvSpPr>
          <p:cNvPr id="61" name="Google Shape;61;p13"/>
          <p:cNvSpPr txBox="1"/>
          <p:nvPr>
            <p:ph idx="1" type="body"/>
          </p:nvPr>
        </p:nvSpPr>
        <p:spPr>
          <a:xfrm>
            <a:off x="196951" y="4737750"/>
            <a:ext cx="1860300" cy="209100"/>
          </a:xfrm>
          <a:prstGeom prst="rect">
            <a:avLst/>
          </a:prstGeom>
        </p:spPr>
        <p:txBody>
          <a:bodyPr anchorCtr="0" anchor="ctr" bIns="91425" lIns="91425" spcFirstLastPara="1" rIns="91425" wrap="square" tIns="91425">
            <a:noAutofit/>
          </a:bodyPr>
          <a:lstStyle>
            <a:lvl1pPr indent="-279400" lvl="0" marL="457200">
              <a:spcBef>
                <a:spcPts val="0"/>
              </a:spcBef>
              <a:spcAft>
                <a:spcPts val="0"/>
              </a:spcAft>
              <a:buClr>
                <a:srgbClr val="000000"/>
              </a:buClr>
              <a:buSzPts val="800"/>
              <a:buChar char="●"/>
              <a:defRPr sz="800">
                <a:solidFill>
                  <a:srgbClr val="000000"/>
                </a:solidFill>
              </a:defRPr>
            </a:lvl1pPr>
            <a:lvl2pPr indent="-298450" lvl="1" marL="914400">
              <a:spcBef>
                <a:spcPts val="0"/>
              </a:spcBef>
              <a:spcAft>
                <a:spcPts val="0"/>
              </a:spcAft>
              <a:buClr>
                <a:srgbClr val="000000"/>
              </a:buClr>
              <a:buSzPts val="1100"/>
              <a:buChar char="○"/>
              <a:defRPr>
                <a:solidFill>
                  <a:srgbClr val="000000"/>
                </a:solidFill>
              </a:defRPr>
            </a:lvl2pPr>
            <a:lvl3pPr indent="-279400" lvl="2" marL="1371600">
              <a:spcBef>
                <a:spcPts val="0"/>
              </a:spcBef>
              <a:spcAft>
                <a:spcPts val="0"/>
              </a:spcAft>
              <a:buClr>
                <a:srgbClr val="000000"/>
              </a:buClr>
              <a:buSzPts val="800"/>
              <a:buChar char="■"/>
              <a:defRPr sz="800">
                <a:solidFill>
                  <a:srgbClr val="000000"/>
                </a:solidFill>
              </a:defRPr>
            </a:lvl3pPr>
            <a:lvl4pPr indent="-279400" lvl="3" marL="1828800">
              <a:spcBef>
                <a:spcPts val="0"/>
              </a:spcBef>
              <a:spcAft>
                <a:spcPts val="0"/>
              </a:spcAft>
              <a:buClr>
                <a:srgbClr val="000000"/>
              </a:buClr>
              <a:buSzPts val="800"/>
              <a:buChar char="●"/>
              <a:defRPr sz="800">
                <a:solidFill>
                  <a:srgbClr val="000000"/>
                </a:solidFill>
              </a:defRPr>
            </a:lvl4pPr>
            <a:lvl5pPr indent="-279400" lvl="4" marL="2286000">
              <a:spcBef>
                <a:spcPts val="0"/>
              </a:spcBef>
              <a:spcAft>
                <a:spcPts val="0"/>
              </a:spcAft>
              <a:buClr>
                <a:srgbClr val="000000"/>
              </a:buClr>
              <a:buSzPts val="800"/>
              <a:buChar char="○"/>
              <a:defRPr sz="800">
                <a:solidFill>
                  <a:srgbClr val="000000"/>
                </a:solidFill>
              </a:defRPr>
            </a:lvl5pPr>
            <a:lvl6pPr indent="-279400" lvl="5" marL="2743200">
              <a:spcBef>
                <a:spcPts val="0"/>
              </a:spcBef>
              <a:spcAft>
                <a:spcPts val="0"/>
              </a:spcAft>
              <a:buClr>
                <a:srgbClr val="000000"/>
              </a:buClr>
              <a:buSzPts val="800"/>
              <a:buChar char="■"/>
              <a:defRPr sz="800">
                <a:solidFill>
                  <a:srgbClr val="000000"/>
                </a:solidFill>
              </a:defRPr>
            </a:lvl6pPr>
            <a:lvl7pPr indent="-279400" lvl="6" marL="3200400">
              <a:spcBef>
                <a:spcPts val="0"/>
              </a:spcBef>
              <a:spcAft>
                <a:spcPts val="0"/>
              </a:spcAft>
              <a:buClr>
                <a:srgbClr val="000000"/>
              </a:buClr>
              <a:buSzPts val="800"/>
              <a:buChar char="●"/>
              <a:defRPr sz="800">
                <a:solidFill>
                  <a:srgbClr val="000000"/>
                </a:solidFill>
              </a:defRPr>
            </a:lvl7pPr>
            <a:lvl8pPr indent="-279400" lvl="7" marL="3657600">
              <a:spcBef>
                <a:spcPts val="0"/>
              </a:spcBef>
              <a:spcAft>
                <a:spcPts val="0"/>
              </a:spcAft>
              <a:buClr>
                <a:srgbClr val="000000"/>
              </a:buClr>
              <a:buSzPts val="800"/>
              <a:buChar char="○"/>
              <a:defRPr sz="800">
                <a:solidFill>
                  <a:srgbClr val="000000"/>
                </a:solidFill>
              </a:defRPr>
            </a:lvl8pPr>
            <a:lvl9pPr indent="-279400" lvl="8" marL="4114800">
              <a:spcBef>
                <a:spcPts val="0"/>
              </a:spcBef>
              <a:spcAft>
                <a:spcPts val="0"/>
              </a:spcAft>
              <a:buClr>
                <a:srgbClr val="000000"/>
              </a:buClr>
              <a:buSzPts val="800"/>
              <a:buChar char="■"/>
              <a:defRPr sz="800">
                <a:solidFill>
                  <a:srgbClr val="000000"/>
                </a:solidFill>
              </a:defRPr>
            </a:lvl9pPr>
          </a:lstStyle>
          <a:p/>
        </p:txBody>
      </p:sp>
      <p:sp>
        <p:nvSpPr>
          <p:cNvPr id="62" name="Google Shape;62;p13"/>
          <p:cNvSpPr txBox="1"/>
          <p:nvPr>
            <p:ph type="ctrTitle"/>
          </p:nvPr>
        </p:nvSpPr>
        <p:spPr>
          <a:xfrm>
            <a:off x="196950" y="223825"/>
            <a:ext cx="8011800" cy="1877100"/>
          </a:xfrm>
          <a:prstGeom prst="rect">
            <a:avLst/>
          </a:prstGeom>
        </p:spPr>
        <p:txBody>
          <a:bodyPr anchorCtr="0" anchor="t" bIns="91425" lIns="91425" spcFirstLastPara="1" rIns="91425" wrap="square" tIns="91425">
            <a:noAutofit/>
          </a:bodyPr>
          <a:lstStyle>
            <a:lvl1pPr lvl="0">
              <a:spcBef>
                <a:spcPts val="0"/>
              </a:spcBef>
              <a:spcAft>
                <a:spcPts val="0"/>
              </a:spcAft>
              <a:buClr>
                <a:srgbClr val="000000"/>
              </a:buClr>
              <a:buSzPts val="6750"/>
              <a:buNone/>
              <a:defRPr sz="6750">
                <a:solidFill>
                  <a:srgbClr val="000000"/>
                </a:solidFill>
              </a:defRPr>
            </a:lvl1pPr>
            <a:lvl2pPr lvl="1">
              <a:spcBef>
                <a:spcPts val="0"/>
              </a:spcBef>
              <a:spcAft>
                <a:spcPts val="0"/>
              </a:spcAft>
              <a:buClr>
                <a:srgbClr val="000000"/>
              </a:buClr>
              <a:buSzPts val="5200"/>
              <a:buNone/>
              <a:defRPr sz="5200">
                <a:solidFill>
                  <a:srgbClr val="000000"/>
                </a:solidFill>
              </a:defRPr>
            </a:lvl2pPr>
            <a:lvl3pPr lvl="2">
              <a:spcBef>
                <a:spcPts val="0"/>
              </a:spcBef>
              <a:spcAft>
                <a:spcPts val="0"/>
              </a:spcAft>
              <a:buClr>
                <a:srgbClr val="000000"/>
              </a:buClr>
              <a:buSzPts val="5200"/>
              <a:buNone/>
              <a:defRPr sz="5200">
                <a:solidFill>
                  <a:srgbClr val="000000"/>
                </a:solidFill>
              </a:defRPr>
            </a:lvl3pPr>
            <a:lvl4pPr lvl="3">
              <a:spcBef>
                <a:spcPts val="0"/>
              </a:spcBef>
              <a:spcAft>
                <a:spcPts val="0"/>
              </a:spcAft>
              <a:buClr>
                <a:srgbClr val="000000"/>
              </a:buClr>
              <a:buSzPts val="5200"/>
              <a:buNone/>
              <a:defRPr sz="5200">
                <a:solidFill>
                  <a:srgbClr val="000000"/>
                </a:solidFill>
              </a:defRPr>
            </a:lvl4pPr>
            <a:lvl5pPr lvl="4">
              <a:spcBef>
                <a:spcPts val="0"/>
              </a:spcBef>
              <a:spcAft>
                <a:spcPts val="0"/>
              </a:spcAft>
              <a:buClr>
                <a:srgbClr val="000000"/>
              </a:buClr>
              <a:buSzPts val="5200"/>
              <a:buNone/>
              <a:defRPr sz="5200">
                <a:solidFill>
                  <a:srgbClr val="000000"/>
                </a:solidFill>
              </a:defRPr>
            </a:lvl5pPr>
            <a:lvl6pPr lvl="5">
              <a:spcBef>
                <a:spcPts val="0"/>
              </a:spcBef>
              <a:spcAft>
                <a:spcPts val="0"/>
              </a:spcAft>
              <a:buClr>
                <a:srgbClr val="000000"/>
              </a:buClr>
              <a:buSzPts val="5200"/>
              <a:buNone/>
              <a:defRPr sz="5200">
                <a:solidFill>
                  <a:srgbClr val="000000"/>
                </a:solidFill>
              </a:defRPr>
            </a:lvl6pPr>
            <a:lvl7pPr lvl="6">
              <a:spcBef>
                <a:spcPts val="0"/>
              </a:spcBef>
              <a:spcAft>
                <a:spcPts val="0"/>
              </a:spcAft>
              <a:buClr>
                <a:srgbClr val="000000"/>
              </a:buClr>
              <a:buSzPts val="5200"/>
              <a:buNone/>
              <a:defRPr sz="5200">
                <a:solidFill>
                  <a:srgbClr val="000000"/>
                </a:solidFill>
              </a:defRPr>
            </a:lvl7pPr>
            <a:lvl8pPr lvl="7">
              <a:spcBef>
                <a:spcPts val="0"/>
              </a:spcBef>
              <a:spcAft>
                <a:spcPts val="0"/>
              </a:spcAft>
              <a:buClr>
                <a:srgbClr val="000000"/>
              </a:buClr>
              <a:buSzPts val="5200"/>
              <a:buNone/>
              <a:defRPr sz="5200">
                <a:solidFill>
                  <a:srgbClr val="000000"/>
                </a:solidFill>
              </a:defRPr>
            </a:lvl8pPr>
            <a:lvl9pPr lvl="8">
              <a:spcBef>
                <a:spcPts val="0"/>
              </a:spcBef>
              <a:spcAft>
                <a:spcPts val="0"/>
              </a:spcAft>
              <a:buClr>
                <a:srgbClr val="000000"/>
              </a:buClr>
              <a:buSzPts val="5200"/>
              <a:buNone/>
              <a:defRPr sz="5200">
                <a:solidFill>
                  <a:srgbClr val="000000"/>
                </a:solidFill>
              </a:defRPr>
            </a:lvl9pPr>
          </a:lstStyle>
          <a:p/>
        </p:txBody>
      </p:sp>
      <p:sp>
        <p:nvSpPr>
          <p:cNvPr id="63" name="Google Shape;63;p13"/>
          <p:cNvSpPr txBox="1"/>
          <p:nvPr>
            <p:ph idx="2" type="subTitle"/>
          </p:nvPr>
        </p:nvSpPr>
        <p:spPr>
          <a:xfrm>
            <a:off x="196950" y="2171250"/>
            <a:ext cx="3986700" cy="5556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rgbClr val="000000"/>
              </a:buClr>
              <a:buSzPts val="1850"/>
              <a:buFont typeface="DM Sans Medium"/>
              <a:buNone/>
              <a:defRPr sz="1850">
                <a:solidFill>
                  <a:srgbClr val="000000"/>
                </a:solidFill>
                <a:latin typeface="DM Sans Medium"/>
                <a:ea typeface="DM Sans Medium"/>
                <a:cs typeface="DM Sans Medium"/>
                <a:sym typeface="DM Sans Medium"/>
              </a:defRPr>
            </a:lvl1pPr>
            <a:lvl2pPr lvl="1" algn="ctr">
              <a:lnSpc>
                <a:spcPct val="100000"/>
              </a:lnSpc>
              <a:spcBef>
                <a:spcPts val="0"/>
              </a:spcBef>
              <a:spcAft>
                <a:spcPts val="0"/>
              </a:spcAft>
              <a:buClr>
                <a:srgbClr val="000000"/>
              </a:buClr>
              <a:buSzPts val="2800"/>
              <a:buNone/>
              <a:defRPr sz="2800">
                <a:solidFill>
                  <a:srgbClr val="000000"/>
                </a:solidFill>
              </a:defRPr>
            </a:lvl2pPr>
            <a:lvl3pPr lvl="2" algn="ctr">
              <a:lnSpc>
                <a:spcPct val="100000"/>
              </a:lnSpc>
              <a:spcBef>
                <a:spcPts val="0"/>
              </a:spcBef>
              <a:spcAft>
                <a:spcPts val="0"/>
              </a:spcAft>
              <a:buClr>
                <a:srgbClr val="000000"/>
              </a:buClr>
              <a:buSzPts val="2800"/>
              <a:buNone/>
              <a:defRPr sz="2800">
                <a:solidFill>
                  <a:srgbClr val="000000"/>
                </a:solidFill>
              </a:defRPr>
            </a:lvl3pPr>
            <a:lvl4pPr lvl="3" algn="ctr">
              <a:lnSpc>
                <a:spcPct val="100000"/>
              </a:lnSpc>
              <a:spcBef>
                <a:spcPts val="0"/>
              </a:spcBef>
              <a:spcAft>
                <a:spcPts val="0"/>
              </a:spcAft>
              <a:buClr>
                <a:srgbClr val="000000"/>
              </a:buClr>
              <a:buSzPts val="2800"/>
              <a:buNone/>
              <a:defRPr sz="2800">
                <a:solidFill>
                  <a:srgbClr val="000000"/>
                </a:solidFill>
              </a:defRPr>
            </a:lvl4pPr>
            <a:lvl5pPr lvl="4" algn="ctr">
              <a:lnSpc>
                <a:spcPct val="100000"/>
              </a:lnSpc>
              <a:spcBef>
                <a:spcPts val="0"/>
              </a:spcBef>
              <a:spcAft>
                <a:spcPts val="0"/>
              </a:spcAft>
              <a:buClr>
                <a:srgbClr val="000000"/>
              </a:buClr>
              <a:buSzPts val="2800"/>
              <a:buNone/>
              <a:defRPr sz="2800">
                <a:solidFill>
                  <a:srgbClr val="000000"/>
                </a:solidFill>
              </a:defRPr>
            </a:lvl5pPr>
            <a:lvl6pPr lvl="5" algn="ctr">
              <a:lnSpc>
                <a:spcPct val="100000"/>
              </a:lnSpc>
              <a:spcBef>
                <a:spcPts val="0"/>
              </a:spcBef>
              <a:spcAft>
                <a:spcPts val="0"/>
              </a:spcAft>
              <a:buClr>
                <a:srgbClr val="000000"/>
              </a:buClr>
              <a:buSzPts val="2800"/>
              <a:buNone/>
              <a:defRPr sz="2800">
                <a:solidFill>
                  <a:srgbClr val="000000"/>
                </a:solidFill>
              </a:defRPr>
            </a:lvl6pPr>
            <a:lvl7pPr lvl="6" algn="ctr">
              <a:lnSpc>
                <a:spcPct val="100000"/>
              </a:lnSpc>
              <a:spcBef>
                <a:spcPts val="0"/>
              </a:spcBef>
              <a:spcAft>
                <a:spcPts val="0"/>
              </a:spcAft>
              <a:buClr>
                <a:srgbClr val="000000"/>
              </a:buClr>
              <a:buSzPts val="2800"/>
              <a:buNone/>
              <a:defRPr sz="2800">
                <a:solidFill>
                  <a:srgbClr val="000000"/>
                </a:solidFill>
              </a:defRPr>
            </a:lvl7pPr>
            <a:lvl8pPr lvl="7" algn="ctr">
              <a:lnSpc>
                <a:spcPct val="100000"/>
              </a:lnSpc>
              <a:spcBef>
                <a:spcPts val="0"/>
              </a:spcBef>
              <a:spcAft>
                <a:spcPts val="0"/>
              </a:spcAft>
              <a:buClr>
                <a:srgbClr val="000000"/>
              </a:buClr>
              <a:buSzPts val="2800"/>
              <a:buNone/>
              <a:defRPr sz="2800">
                <a:solidFill>
                  <a:srgbClr val="000000"/>
                </a:solidFill>
              </a:defRPr>
            </a:lvl8pPr>
            <a:lvl9pPr lvl="8" algn="ctr">
              <a:lnSpc>
                <a:spcPct val="100000"/>
              </a:lnSpc>
              <a:spcBef>
                <a:spcPts val="0"/>
              </a:spcBef>
              <a:spcAft>
                <a:spcPts val="0"/>
              </a:spcAft>
              <a:buClr>
                <a:srgbClr val="000000"/>
              </a:buClr>
              <a:buSzPts val="2800"/>
              <a:buNone/>
              <a:defRPr sz="2800">
                <a:solidFill>
                  <a:srgbClr val="000000"/>
                </a:solidFill>
              </a:defRPr>
            </a:lvl9pPr>
          </a:lstStyle>
          <a:p/>
        </p:txBody>
      </p:sp>
      <p:sp>
        <p:nvSpPr>
          <p:cNvPr id="64" name="Google Shape;64;p13"/>
          <p:cNvSpPr/>
          <p:nvPr>
            <p:ph idx="3" type="pic"/>
          </p:nvPr>
        </p:nvSpPr>
        <p:spPr>
          <a:xfrm>
            <a:off x="4437578" y="2171250"/>
            <a:ext cx="4509600" cy="2775600"/>
          </a:xfrm>
          <a:prstGeom prst="round2DiagRect">
            <a:avLst>
              <a:gd fmla="val 16667" name="adj1"/>
              <a:gd fmla="val 0" name="adj2"/>
            </a:avLst>
          </a:prstGeom>
          <a:noFill/>
          <a:ln>
            <a:noFill/>
          </a:ln>
        </p:spPr>
      </p:sp>
      <p:sp>
        <p:nvSpPr>
          <p:cNvPr id="65" name="Google Shape;65;p13"/>
          <p:cNvSpPr txBox="1"/>
          <p:nvPr>
            <p:ph idx="4" type="body"/>
          </p:nvPr>
        </p:nvSpPr>
        <p:spPr>
          <a:xfrm>
            <a:off x="7087526" y="196725"/>
            <a:ext cx="1933500" cy="209100"/>
          </a:xfrm>
          <a:prstGeom prst="rect">
            <a:avLst/>
          </a:prstGeom>
        </p:spPr>
        <p:txBody>
          <a:bodyPr anchorCtr="0" anchor="ctr" bIns="91425" lIns="91425" spcFirstLastPara="1" rIns="91425" wrap="square" tIns="91425">
            <a:noAutofit/>
          </a:bodyPr>
          <a:lstStyle>
            <a:lvl1pPr indent="-279400" lvl="0" marL="457200" algn="r">
              <a:spcBef>
                <a:spcPts val="0"/>
              </a:spcBef>
              <a:spcAft>
                <a:spcPts val="0"/>
              </a:spcAft>
              <a:buClr>
                <a:schemeClr val="lt1"/>
              </a:buClr>
              <a:buSzPts val="800"/>
              <a:buChar char="●"/>
              <a:defRPr sz="800">
                <a:solidFill>
                  <a:schemeClr val="lt1"/>
                </a:solidFill>
              </a:defRPr>
            </a:lvl1pPr>
            <a:lvl2pPr indent="-298450" lvl="1" marL="914400" algn="r">
              <a:spcBef>
                <a:spcPts val="0"/>
              </a:spcBef>
              <a:spcAft>
                <a:spcPts val="0"/>
              </a:spcAft>
              <a:buClr>
                <a:schemeClr val="lt1"/>
              </a:buClr>
              <a:buSzPts val="1100"/>
              <a:buChar char="○"/>
              <a:defRPr>
                <a:solidFill>
                  <a:schemeClr val="lt1"/>
                </a:solidFill>
              </a:defRPr>
            </a:lvl2pPr>
            <a:lvl3pPr indent="-279400" lvl="2" marL="1371600" algn="r">
              <a:spcBef>
                <a:spcPts val="0"/>
              </a:spcBef>
              <a:spcAft>
                <a:spcPts val="0"/>
              </a:spcAft>
              <a:buClr>
                <a:schemeClr val="lt1"/>
              </a:buClr>
              <a:buSzPts val="800"/>
              <a:buChar char="■"/>
              <a:defRPr sz="800">
                <a:solidFill>
                  <a:schemeClr val="lt1"/>
                </a:solidFill>
              </a:defRPr>
            </a:lvl3pPr>
            <a:lvl4pPr indent="-279400" lvl="3" marL="1828800" algn="r">
              <a:spcBef>
                <a:spcPts val="0"/>
              </a:spcBef>
              <a:spcAft>
                <a:spcPts val="0"/>
              </a:spcAft>
              <a:buClr>
                <a:schemeClr val="lt1"/>
              </a:buClr>
              <a:buSzPts val="800"/>
              <a:buChar char="●"/>
              <a:defRPr sz="800">
                <a:solidFill>
                  <a:schemeClr val="lt1"/>
                </a:solidFill>
              </a:defRPr>
            </a:lvl4pPr>
            <a:lvl5pPr indent="-279400" lvl="4" marL="2286000" algn="r">
              <a:spcBef>
                <a:spcPts val="0"/>
              </a:spcBef>
              <a:spcAft>
                <a:spcPts val="0"/>
              </a:spcAft>
              <a:buClr>
                <a:schemeClr val="lt1"/>
              </a:buClr>
              <a:buSzPts val="800"/>
              <a:buChar char="○"/>
              <a:defRPr sz="800">
                <a:solidFill>
                  <a:schemeClr val="lt1"/>
                </a:solidFill>
              </a:defRPr>
            </a:lvl5pPr>
            <a:lvl6pPr indent="-279400" lvl="5" marL="2743200" algn="r">
              <a:spcBef>
                <a:spcPts val="0"/>
              </a:spcBef>
              <a:spcAft>
                <a:spcPts val="0"/>
              </a:spcAft>
              <a:buClr>
                <a:schemeClr val="lt1"/>
              </a:buClr>
              <a:buSzPts val="800"/>
              <a:buChar char="■"/>
              <a:defRPr sz="800">
                <a:solidFill>
                  <a:schemeClr val="lt1"/>
                </a:solidFill>
              </a:defRPr>
            </a:lvl6pPr>
            <a:lvl7pPr indent="-279400" lvl="6" marL="3200400" algn="r">
              <a:spcBef>
                <a:spcPts val="0"/>
              </a:spcBef>
              <a:spcAft>
                <a:spcPts val="0"/>
              </a:spcAft>
              <a:buClr>
                <a:schemeClr val="lt1"/>
              </a:buClr>
              <a:buSzPts val="800"/>
              <a:buChar char="●"/>
              <a:defRPr sz="800">
                <a:solidFill>
                  <a:schemeClr val="lt1"/>
                </a:solidFill>
              </a:defRPr>
            </a:lvl7pPr>
            <a:lvl8pPr indent="-279400" lvl="7" marL="3657600" algn="r">
              <a:spcBef>
                <a:spcPts val="0"/>
              </a:spcBef>
              <a:spcAft>
                <a:spcPts val="0"/>
              </a:spcAft>
              <a:buClr>
                <a:schemeClr val="lt1"/>
              </a:buClr>
              <a:buSzPts val="800"/>
              <a:buChar char="○"/>
              <a:defRPr sz="800">
                <a:solidFill>
                  <a:schemeClr val="lt1"/>
                </a:solidFill>
              </a:defRPr>
            </a:lvl8pPr>
            <a:lvl9pPr indent="-279400" lvl="8" marL="4114800" algn="r">
              <a:spcBef>
                <a:spcPts val="0"/>
              </a:spcBef>
              <a:spcAft>
                <a:spcPts val="0"/>
              </a:spcAft>
              <a:buClr>
                <a:schemeClr val="lt1"/>
              </a:buClr>
              <a:buSzPts val="800"/>
              <a:buChar char="■"/>
              <a:defRPr sz="800">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lt1"/>
        </a:solidFill>
      </p:bgPr>
    </p:bg>
    <p:spTree>
      <p:nvGrpSpPr>
        <p:cNvPr id="14" name="Shape 14"/>
        <p:cNvGrpSpPr/>
        <p:nvPr/>
      </p:nvGrpSpPr>
      <p:grpSpPr>
        <a:xfrm>
          <a:off x="0" y="0"/>
          <a:ext cx="0" cy="0"/>
          <a:chOff x="0" y="0"/>
          <a:chExt cx="0" cy="0"/>
        </a:xfrm>
      </p:grpSpPr>
      <p:sp>
        <p:nvSpPr>
          <p:cNvPr id="15" name="Google Shape;15;p3"/>
          <p:cNvSpPr/>
          <p:nvPr/>
        </p:nvSpPr>
        <p:spPr>
          <a:xfrm>
            <a:off x="0" y="48099"/>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6" name="Google Shape;16;p3"/>
          <p:cNvSpPr/>
          <p:nvPr/>
        </p:nvSpPr>
        <p:spPr>
          <a:xfrm>
            <a:off x="0" y="0"/>
            <a:ext cx="9144250" cy="4398100"/>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7" name="Google Shape;17;p3"/>
          <p:cNvSpPr txBox="1"/>
          <p:nvPr>
            <p:ph type="title"/>
          </p:nvPr>
        </p:nvSpPr>
        <p:spPr>
          <a:xfrm>
            <a:off x="311700" y="539725"/>
            <a:ext cx="8520600" cy="12825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p:nvPr/>
        </p:nvSpPr>
        <p:spPr>
          <a:xfrm>
            <a:off x="0" y="0"/>
            <a:ext cx="43140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p:nvPr/>
        </p:nvSpPr>
        <p:spPr>
          <a:xfrm>
            <a:off x="0" y="44125"/>
            <a:ext cx="4313625" cy="4399375"/>
          </a:xfrm>
          <a:custGeom>
            <a:rect b="b" l="l" r="r" t="t"/>
            <a:pathLst>
              <a:path extrusionOk="0" h="175975" w="172545">
                <a:moveTo>
                  <a:pt x="0" y="157"/>
                </a:moveTo>
                <a:lnTo>
                  <a:pt x="172419" y="0"/>
                </a:lnTo>
                <a:lnTo>
                  <a:pt x="172545" y="126541"/>
                </a:lnTo>
                <a:lnTo>
                  <a:pt x="0" y="175975"/>
                </a:lnTo>
                <a:close/>
              </a:path>
            </a:pathLst>
          </a:custGeom>
          <a:solidFill>
            <a:schemeClr val="lt1"/>
          </a:solidFill>
          <a:ln>
            <a:noFill/>
          </a:ln>
        </p:spPr>
      </p:sp>
      <p:sp>
        <p:nvSpPr>
          <p:cNvPr id="22" name="Google Shape;22;p4"/>
          <p:cNvSpPr/>
          <p:nvPr/>
        </p:nvSpPr>
        <p:spPr>
          <a:xfrm>
            <a:off x="-125" y="0"/>
            <a:ext cx="4316900" cy="4395600"/>
          </a:xfrm>
          <a:custGeom>
            <a:rect b="b" l="l" r="r" t="t"/>
            <a:pathLst>
              <a:path extrusionOk="0" h="175824" w="172676">
                <a:moveTo>
                  <a:pt x="0" y="6"/>
                </a:moveTo>
                <a:lnTo>
                  <a:pt x="172676" y="0"/>
                </a:lnTo>
                <a:lnTo>
                  <a:pt x="172562" y="126442"/>
                </a:lnTo>
                <a:lnTo>
                  <a:pt x="0" y="175824"/>
                </a:lnTo>
                <a:close/>
              </a:path>
            </a:pathLst>
          </a:custGeom>
          <a:solidFill>
            <a:schemeClr val="lt1"/>
          </a:solidFill>
          <a:ln>
            <a:noFill/>
          </a:ln>
        </p:spPr>
      </p:sp>
      <p:sp>
        <p:nvSpPr>
          <p:cNvPr id="23" name="Google Shape;23;p4"/>
          <p:cNvSpPr txBox="1"/>
          <p:nvPr>
            <p:ph type="title"/>
          </p:nvPr>
        </p:nvSpPr>
        <p:spPr>
          <a:xfrm>
            <a:off x="311725" y="500925"/>
            <a:ext cx="3706500" cy="2508900"/>
          </a:xfrm>
          <a:prstGeom prst="rect">
            <a:avLst/>
          </a:prstGeom>
        </p:spPr>
        <p:txBody>
          <a:bodyPr anchorCtr="0" anchor="t" bIns="91425" lIns="91425" spcFirstLastPara="1" rIns="91425" wrap="square" tIns="91425">
            <a:normAutofit/>
          </a:bodyPr>
          <a:lstStyle>
            <a:lvl1pPr lvl="0">
              <a:spcBef>
                <a:spcPts val="0"/>
              </a:spcBef>
              <a:spcAft>
                <a:spcPts val="0"/>
              </a:spcAft>
              <a:buClr>
                <a:srgbClr val="000000"/>
              </a:buClr>
              <a:buSzPts val="2800"/>
              <a:buNone/>
              <a:defRPr>
                <a:solidFill>
                  <a:srgbClr val="000000"/>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4" name="Google Shape;24;p4"/>
          <p:cNvSpPr txBox="1"/>
          <p:nvPr>
            <p:ph idx="1" type="body"/>
          </p:nvPr>
        </p:nvSpPr>
        <p:spPr>
          <a:xfrm>
            <a:off x="4644675" y="500925"/>
            <a:ext cx="4166400" cy="40986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rgbClr val="000000"/>
              </a:buClr>
              <a:buSzPts val="1300"/>
              <a:buChar char="●"/>
              <a:defRPr>
                <a:solidFill>
                  <a:srgbClr val="000000"/>
                </a:solidFill>
              </a:defRPr>
            </a:lvl1pPr>
            <a:lvl2pPr indent="-298450" lvl="1" marL="914400">
              <a:spcBef>
                <a:spcPts val="0"/>
              </a:spcBef>
              <a:spcAft>
                <a:spcPts val="0"/>
              </a:spcAft>
              <a:buClr>
                <a:srgbClr val="000000"/>
              </a:buClr>
              <a:buSzPts val="1100"/>
              <a:buChar char="○"/>
              <a:defRPr>
                <a:solidFill>
                  <a:srgbClr val="000000"/>
                </a:solidFill>
              </a:defRPr>
            </a:lvl2pPr>
            <a:lvl3pPr indent="-298450" lvl="2" marL="1371600">
              <a:spcBef>
                <a:spcPts val="0"/>
              </a:spcBef>
              <a:spcAft>
                <a:spcPts val="0"/>
              </a:spcAft>
              <a:buClr>
                <a:srgbClr val="000000"/>
              </a:buClr>
              <a:buSzPts val="1100"/>
              <a:buChar char="■"/>
              <a:defRPr>
                <a:solidFill>
                  <a:srgbClr val="000000"/>
                </a:solidFill>
              </a:defRPr>
            </a:lvl3pPr>
            <a:lvl4pPr indent="-298450" lvl="3" marL="1828800">
              <a:spcBef>
                <a:spcPts val="0"/>
              </a:spcBef>
              <a:spcAft>
                <a:spcPts val="0"/>
              </a:spcAft>
              <a:buClr>
                <a:srgbClr val="000000"/>
              </a:buClr>
              <a:buSzPts val="1100"/>
              <a:buChar char="●"/>
              <a:defRPr>
                <a:solidFill>
                  <a:srgbClr val="000000"/>
                </a:solidFill>
              </a:defRPr>
            </a:lvl4pPr>
            <a:lvl5pPr indent="-298450" lvl="4" marL="2286000">
              <a:spcBef>
                <a:spcPts val="0"/>
              </a:spcBef>
              <a:spcAft>
                <a:spcPts val="0"/>
              </a:spcAft>
              <a:buClr>
                <a:srgbClr val="000000"/>
              </a:buClr>
              <a:buSzPts val="1100"/>
              <a:buChar char="○"/>
              <a:defRPr>
                <a:solidFill>
                  <a:srgbClr val="000000"/>
                </a:solidFill>
              </a:defRPr>
            </a:lvl5pPr>
            <a:lvl6pPr indent="-298450" lvl="5" marL="2743200">
              <a:spcBef>
                <a:spcPts val="0"/>
              </a:spcBef>
              <a:spcAft>
                <a:spcPts val="0"/>
              </a:spcAft>
              <a:buClr>
                <a:srgbClr val="000000"/>
              </a:buClr>
              <a:buSzPts val="1100"/>
              <a:buChar char="■"/>
              <a:defRPr>
                <a:solidFill>
                  <a:srgbClr val="000000"/>
                </a:solidFill>
              </a:defRPr>
            </a:lvl6pPr>
            <a:lvl7pPr indent="-298450" lvl="6" marL="3200400">
              <a:spcBef>
                <a:spcPts val="0"/>
              </a:spcBef>
              <a:spcAft>
                <a:spcPts val="0"/>
              </a:spcAft>
              <a:buClr>
                <a:srgbClr val="000000"/>
              </a:buClr>
              <a:buSzPts val="1100"/>
              <a:buChar char="●"/>
              <a:defRPr>
                <a:solidFill>
                  <a:srgbClr val="000000"/>
                </a:solidFill>
              </a:defRPr>
            </a:lvl7pPr>
            <a:lvl8pPr indent="-298450" lvl="7" marL="3657600">
              <a:spcBef>
                <a:spcPts val="0"/>
              </a:spcBef>
              <a:spcAft>
                <a:spcPts val="0"/>
              </a:spcAft>
              <a:buClr>
                <a:srgbClr val="000000"/>
              </a:buClr>
              <a:buSzPts val="1100"/>
              <a:buChar char="○"/>
              <a:defRPr>
                <a:solidFill>
                  <a:srgbClr val="000000"/>
                </a:solidFill>
              </a:defRPr>
            </a:lvl8pPr>
            <a:lvl9pPr indent="-298450" lvl="8" marL="4114800">
              <a:spcBef>
                <a:spcPts val="0"/>
              </a:spcBef>
              <a:spcAft>
                <a:spcPts val="0"/>
              </a:spcAft>
              <a:buClr>
                <a:srgbClr val="000000"/>
              </a:buClr>
              <a:buSzPts val="1100"/>
              <a:buChar char="■"/>
              <a:defRPr>
                <a:solidFill>
                  <a:srgbClr val="000000"/>
                </a:solidFill>
              </a:defRPr>
            </a:lvl9pPr>
          </a:lstStyle>
          <a:p/>
        </p:txBody>
      </p:sp>
      <p:sp>
        <p:nvSpPr>
          <p:cNvPr id="25" name="Google Shape;25;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6" name="Shape 26"/>
        <p:cNvGrpSpPr/>
        <p:nvPr/>
      </p:nvGrpSpPr>
      <p:grpSpPr>
        <a:xfrm>
          <a:off x="0" y="0"/>
          <a:ext cx="0" cy="0"/>
          <a:chOff x="0" y="0"/>
          <a:chExt cx="0" cy="0"/>
        </a:xfrm>
      </p:grpSpPr>
      <p:sp>
        <p:nvSpPr>
          <p:cNvPr id="27" name="Google Shape;27;p5"/>
          <p:cNvSpPr/>
          <p:nvPr/>
        </p:nvSpPr>
        <p:spPr>
          <a:xfrm>
            <a:off x="0" y="0"/>
            <a:ext cx="9144000" cy="12771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5"/>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lvl1pPr lvl="0">
              <a:spcBef>
                <a:spcPts val="0"/>
              </a:spcBef>
              <a:spcAft>
                <a:spcPts val="0"/>
              </a:spcAft>
              <a:buClr>
                <a:srgbClr val="000000"/>
              </a:buClr>
              <a:buSzPts val="2800"/>
              <a:buNone/>
              <a:defRPr>
                <a:solidFill>
                  <a:srgbClr val="000000"/>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9" name="Google Shape;29;p5"/>
          <p:cNvSpPr txBox="1"/>
          <p:nvPr>
            <p:ph idx="1" type="body"/>
          </p:nvPr>
        </p:nvSpPr>
        <p:spPr>
          <a:xfrm>
            <a:off x="311700" y="1505700"/>
            <a:ext cx="3999900" cy="3076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rgbClr val="000000"/>
              </a:buClr>
              <a:buSzPts val="1300"/>
              <a:buChar char="●"/>
              <a:defRPr>
                <a:solidFill>
                  <a:srgbClr val="000000"/>
                </a:solidFill>
              </a:defRPr>
            </a:lvl1pPr>
            <a:lvl2pPr indent="-298450" lvl="1" marL="914400">
              <a:spcBef>
                <a:spcPts val="0"/>
              </a:spcBef>
              <a:spcAft>
                <a:spcPts val="0"/>
              </a:spcAft>
              <a:buClr>
                <a:srgbClr val="000000"/>
              </a:buClr>
              <a:buSzPts val="1100"/>
              <a:buChar char="○"/>
              <a:defRPr>
                <a:solidFill>
                  <a:srgbClr val="000000"/>
                </a:solidFill>
              </a:defRPr>
            </a:lvl2pPr>
            <a:lvl3pPr indent="-298450" lvl="2" marL="1371600">
              <a:spcBef>
                <a:spcPts val="0"/>
              </a:spcBef>
              <a:spcAft>
                <a:spcPts val="0"/>
              </a:spcAft>
              <a:buClr>
                <a:srgbClr val="000000"/>
              </a:buClr>
              <a:buSzPts val="1100"/>
              <a:buChar char="■"/>
              <a:defRPr>
                <a:solidFill>
                  <a:srgbClr val="000000"/>
                </a:solidFill>
              </a:defRPr>
            </a:lvl3pPr>
            <a:lvl4pPr indent="-298450" lvl="3" marL="1828800">
              <a:spcBef>
                <a:spcPts val="0"/>
              </a:spcBef>
              <a:spcAft>
                <a:spcPts val="0"/>
              </a:spcAft>
              <a:buClr>
                <a:srgbClr val="000000"/>
              </a:buClr>
              <a:buSzPts val="1100"/>
              <a:buChar char="●"/>
              <a:defRPr>
                <a:solidFill>
                  <a:srgbClr val="000000"/>
                </a:solidFill>
              </a:defRPr>
            </a:lvl4pPr>
            <a:lvl5pPr indent="-298450" lvl="4" marL="2286000">
              <a:spcBef>
                <a:spcPts val="0"/>
              </a:spcBef>
              <a:spcAft>
                <a:spcPts val="0"/>
              </a:spcAft>
              <a:buClr>
                <a:srgbClr val="000000"/>
              </a:buClr>
              <a:buSzPts val="1100"/>
              <a:buChar char="○"/>
              <a:defRPr>
                <a:solidFill>
                  <a:srgbClr val="000000"/>
                </a:solidFill>
              </a:defRPr>
            </a:lvl5pPr>
            <a:lvl6pPr indent="-298450" lvl="5" marL="2743200">
              <a:spcBef>
                <a:spcPts val="0"/>
              </a:spcBef>
              <a:spcAft>
                <a:spcPts val="0"/>
              </a:spcAft>
              <a:buClr>
                <a:srgbClr val="000000"/>
              </a:buClr>
              <a:buSzPts val="1100"/>
              <a:buChar char="■"/>
              <a:defRPr>
                <a:solidFill>
                  <a:srgbClr val="000000"/>
                </a:solidFill>
              </a:defRPr>
            </a:lvl6pPr>
            <a:lvl7pPr indent="-298450" lvl="6" marL="3200400">
              <a:spcBef>
                <a:spcPts val="0"/>
              </a:spcBef>
              <a:spcAft>
                <a:spcPts val="0"/>
              </a:spcAft>
              <a:buClr>
                <a:srgbClr val="000000"/>
              </a:buClr>
              <a:buSzPts val="1100"/>
              <a:buChar char="●"/>
              <a:defRPr>
                <a:solidFill>
                  <a:srgbClr val="000000"/>
                </a:solidFill>
              </a:defRPr>
            </a:lvl7pPr>
            <a:lvl8pPr indent="-298450" lvl="7" marL="3657600">
              <a:spcBef>
                <a:spcPts val="0"/>
              </a:spcBef>
              <a:spcAft>
                <a:spcPts val="0"/>
              </a:spcAft>
              <a:buClr>
                <a:srgbClr val="000000"/>
              </a:buClr>
              <a:buSzPts val="1100"/>
              <a:buChar char="○"/>
              <a:defRPr>
                <a:solidFill>
                  <a:srgbClr val="000000"/>
                </a:solidFill>
              </a:defRPr>
            </a:lvl8pPr>
            <a:lvl9pPr indent="-298450" lvl="8" marL="4114800">
              <a:spcBef>
                <a:spcPts val="0"/>
              </a:spcBef>
              <a:spcAft>
                <a:spcPts val="0"/>
              </a:spcAft>
              <a:buClr>
                <a:srgbClr val="000000"/>
              </a:buClr>
              <a:buSzPts val="1100"/>
              <a:buChar char="■"/>
              <a:defRPr>
                <a:solidFill>
                  <a:srgbClr val="000000"/>
                </a:solidFill>
              </a:defRPr>
            </a:lvl9pPr>
          </a:lstStyle>
          <a:p/>
        </p:txBody>
      </p:sp>
      <p:sp>
        <p:nvSpPr>
          <p:cNvPr id="30" name="Google Shape;30;p5"/>
          <p:cNvSpPr txBox="1"/>
          <p:nvPr>
            <p:ph idx="2" type="body"/>
          </p:nvPr>
        </p:nvSpPr>
        <p:spPr>
          <a:xfrm>
            <a:off x="4832400" y="1505700"/>
            <a:ext cx="3999900" cy="30762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rgbClr val="000000"/>
              </a:buClr>
              <a:buSzPts val="1300"/>
              <a:buChar char="●"/>
              <a:defRPr>
                <a:solidFill>
                  <a:srgbClr val="000000"/>
                </a:solidFill>
              </a:defRPr>
            </a:lvl1pPr>
            <a:lvl2pPr indent="-298450" lvl="1" marL="914400">
              <a:spcBef>
                <a:spcPts val="0"/>
              </a:spcBef>
              <a:spcAft>
                <a:spcPts val="0"/>
              </a:spcAft>
              <a:buClr>
                <a:srgbClr val="000000"/>
              </a:buClr>
              <a:buSzPts val="1100"/>
              <a:buChar char="○"/>
              <a:defRPr>
                <a:solidFill>
                  <a:srgbClr val="000000"/>
                </a:solidFill>
              </a:defRPr>
            </a:lvl2pPr>
            <a:lvl3pPr indent="-298450" lvl="2" marL="1371600">
              <a:spcBef>
                <a:spcPts val="0"/>
              </a:spcBef>
              <a:spcAft>
                <a:spcPts val="0"/>
              </a:spcAft>
              <a:buClr>
                <a:srgbClr val="000000"/>
              </a:buClr>
              <a:buSzPts val="1100"/>
              <a:buChar char="■"/>
              <a:defRPr>
                <a:solidFill>
                  <a:srgbClr val="000000"/>
                </a:solidFill>
              </a:defRPr>
            </a:lvl3pPr>
            <a:lvl4pPr indent="-298450" lvl="3" marL="1828800">
              <a:spcBef>
                <a:spcPts val="0"/>
              </a:spcBef>
              <a:spcAft>
                <a:spcPts val="0"/>
              </a:spcAft>
              <a:buClr>
                <a:srgbClr val="000000"/>
              </a:buClr>
              <a:buSzPts val="1100"/>
              <a:buChar char="●"/>
              <a:defRPr>
                <a:solidFill>
                  <a:srgbClr val="000000"/>
                </a:solidFill>
              </a:defRPr>
            </a:lvl4pPr>
            <a:lvl5pPr indent="-298450" lvl="4" marL="2286000">
              <a:spcBef>
                <a:spcPts val="0"/>
              </a:spcBef>
              <a:spcAft>
                <a:spcPts val="0"/>
              </a:spcAft>
              <a:buClr>
                <a:srgbClr val="000000"/>
              </a:buClr>
              <a:buSzPts val="1100"/>
              <a:buChar char="○"/>
              <a:defRPr>
                <a:solidFill>
                  <a:srgbClr val="000000"/>
                </a:solidFill>
              </a:defRPr>
            </a:lvl5pPr>
            <a:lvl6pPr indent="-298450" lvl="5" marL="2743200">
              <a:spcBef>
                <a:spcPts val="0"/>
              </a:spcBef>
              <a:spcAft>
                <a:spcPts val="0"/>
              </a:spcAft>
              <a:buClr>
                <a:srgbClr val="000000"/>
              </a:buClr>
              <a:buSzPts val="1100"/>
              <a:buChar char="■"/>
              <a:defRPr>
                <a:solidFill>
                  <a:srgbClr val="000000"/>
                </a:solidFill>
              </a:defRPr>
            </a:lvl6pPr>
            <a:lvl7pPr indent="-298450" lvl="6" marL="3200400">
              <a:spcBef>
                <a:spcPts val="0"/>
              </a:spcBef>
              <a:spcAft>
                <a:spcPts val="0"/>
              </a:spcAft>
              <a:buClr>
                <a:srgbClr val="000000"/>
              </a:buClr>
              <a:buSzPts val="1100"/>
              <a:buChar char="●"/>
              <a:defRPr>
                <a:solidFill>
                  <a:srgbClr val="000000"/>
                </a:solidFill>
              </a:defRPr>
            </a:lvl7pPr>
            <a:lvl8pPr indent="-298450" lvl="7" marL="3657600">
              <a:spcBef>
                <a:spcPts val="0"/>
              </a:spcBef>
              <a:spcAft>
                <a:spcPts val="0"/>
              </a:spcAft>
              <a:buClr>
                <a:srgbClr val="000000"/>
              </a:buClr>
              <a:buSzPts val="1100"/>
              <a:buChar char="○"/>
              <a:defRPr>
                <a:solidFill>
                  <a:srgbClr val="000000"/>
                </a:solidFill>
              </a:defRPr>
            </a:lvl8pPr>
            <a:lvl9pPr indent="-298450" lvl="8" marL="4114800">
              <a:spcBef>
                <a:spcPts val="0"/>
              </a:spcBef>
              <a:spcAft>
                <a:spcPts val="0"/>
              </a:spcAft>
              <a:buClr>
                <a:srgbClr val="000000"/>
              </a:buClr>
              <a:buSzPts val="1100"/>
              <a:buChar char="■"/>
              <a:defRPr>
                <a:solidFill>
                  <a:srgbClr val="000000"/>
                </a:solidFill>
              </a:defRPr>
            </a:lvl9pPr>
          </a:lstStyle>
          <a:p/>
        </p:txBody>
      </p:sp>
      <p:sp>
        <p:nvSpPr>
          <p:cNvPr id="31" name="Google Shape;31;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2" name="Shape 32"/>
        <p:cNvGrpSpPr/>
        <p:nvPr/>
      </p:nvGrpSpPr>
      <p:grpSpPr>
        <a:xfrm>
          <a:off x="0" y="0"/>
          <a:ext cx="0" cy="0"/>
          <a:chOff x="0" y="0"/>
          <a:chExt cx="0" cy="0"/>
        </a:xfrm>
      </p:grpSpPr>
      <p:sp>
        <p:nvSpPr>
          <p:cNvPr id="33" name="Google Shape;33;p6"/>
          <p:cNvSpPr/>
          <p:nvPr/>
        </p:nvSpPr>
        <p:spPr>
          <a:xfrm>
            <a:off x="0" y="0"/>
            <a:ext cx="9144000" cy="12771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6"/>
          <p:cNvSpPr txBox="1"/>
          <p:nvPr>
            <p:ph type="title"/>
          </p:nvPr>
        </p:nvSpPr>
        <p:spPr>
          <a:xfrm>
            <a:off x="311725" y="500925"/>
            <a:ext cx="8520600" cy="623700"/>
          </a:xfrm>
          <a:prstGeom prst="rect">
            <a:avLst/>
          </a:prstGeom>
        </p:spPr>
        <p:txBody>
          <a:bodyPr anchorCtr="0" anchor="t" bIns="91425" lIns="91425" spcFirstLastPara="1" rIns="91425" wrap="square" tIns="91425">
            <a:normAutofit/>
          </a:bodyPr>
          <a:lstStyle>
            <a:lvl1pPr lvl="0">
              <a:spcBef>
                <a:spcPts val="0"/>
              </a:spcBef>
              <a:spcAft>
                <a:spcPts val="0"/>
              </a:spcAft>
              <a:buClr>
                <a:srgbClr val="000000"/>
              </a:buClr>
              <a:buSzPts val="2800"/>
              <a:buNone/>
              <a:defRPr>
                <a:solidFill>
                  <a:srgbClr val="000000"/>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35" name="Google Shape;35;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6" name="Shape 36"/>
        <p:cNvGrpSpPr/>
        <p:nvPr/>
      </p:nvGrpSpPr>
      <p:grpSpPr>
        <a:xfrm>
          <a:off x="0" y="0"/>
          <a:ext cx="0" cy="0"/>
          <a:chOff x="0" y="0"/>
          <a:chExt cx="0" cy="0"/>
        </a:xfrm>
      </p:grpSpPr>
      <p:sp>
        <p:nvSpPr>
          <p:cNvPr id="37" name="Google Shape;37;p7"/>
          <p:cNvSpPr/>
          <p:nvPr/>
        </p:nvSpPr>
        <p:spPr>
          <a:xfrm>
            <a:off x="0" y="0"/>
            <a:ext cx="37644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7"/>
          <p:cNvSpPr txBox="1"/>
          <p:nvPr>
            <p:ph type="title"/>
          </p:nvPr>
        </p:nvSpPr>
        <p:spPr>
          <a:xfrm>
            <a:off x="311725" y="500925"/>
            <a:ext cx="3127500" cy="1829100"/>
          </a:xfrm>
          <a:prstGeom prst="rect">
            <a:avLst/>
          </a:prstGeom>
        </p:spPr>
        <p:txBody>
          <a:bodyPr anchorCtr="0" anchor="t" bIns="91425" lIns="91425" spcFirstLastPara="1" rIns="91425" wrap="square" tIns="91425">
            <a:normAutofit/>
          </a:bodyPr>
          <a:lstStyle>
            <a:lvl1pPr lvl="0">
              <a:spcBef>
                <a:spcPts val="0"/>
              </a:spcBef>
              <a:spcAft>
                <a:spcPts val="0"/>
              </a:spcAft>
              <a:buClr>
                <a:srgbClr val="000000"/>
              </a:buClr>
              <a:buSzPts val="2800"/>
              <a:buNone/>
              <a:defRPr>
                <a:solidFill>
                  <a:srgbClr val="000000"/>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39" name="Google Shape;39;p7"/>
          <p:cNvSpPr txBox="1"/>
          <p:nvPr>
            <p:ph idx="1" type="body"/>
          </p:nvPr>
        </p:nvSpPr>
        <p:spPr>
          <a:xfrm>
            <a:off x="311700" y="2390650"/>
            <a:ext cx="3127500" cy="229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Clr>
                <a:srgbClr val="000000"/>
              </a:buClr>
              <a:buSzPts val="1300"/>
              <a:buChar char="●"/>
              <a:defRPr>
                <a:solidFill>
                  <a:srgbClr val="000000"/>
                </a:solidFill>
              </a:defRPr>
            </a:lvl1pPr>
            <a:lvl2pPr indent="-298450" lvl="1" marL="914400">
              <a:spcBef>
                <a:spcPts val="0"/>
              </a:spcBef>
              <a:spcAft>
                <a:spcPts val="0"/>
              </a:spcAft>
              <a:buClr>
                <a:srgbClr val="000000"/>
              </a:buClr>
              <a:buSzPts val="1100"/>
              <a:buChar char="○"/>
              <a:defRPr>
                <a:solidFill>
                  <a:srgbClr val="000000"/>
                </a:solidFill>
              </a:defRPr>
            </a:lvl2pPr>
            <a:lvl3pPr indent="-298450" lvl="2" marL="1371600">
              <a:spcBef>
                <a:spcPts val="0"/>
              </a:spcBef>
              <a:spcAft>
                <a:spcPts val="0"/>
              </a:spcAft>
              <a:buClr>
                <a:srgbClr val="000000"/>
              </a:buClr>
              <a:buSzPts val="1100"/>
              <a:buChar char="■"/>
              <a:defRPr>
                <a:solidFill>
                  <a:srgbClr val="000000"/>
                </a:solidFill>
              </a:defRPr>
            </a:lvl3pPr>
            <a:lvl4pPr indent="-298450" lvl="3" marL="1828800">
              <a:spcBef>
                <a:spcPts val="0"/>
              </a:spcBef>
              <a:spcAft>
                <a:spcPts val="0"/>
              </a:spcAft>
              <a:buClr>
                <a:srgbClr val="000000"/>
              </a:buClr>
              <a:buSzPts val="1100"/>
              <a:buChar char="●"/>
              <a:defRPr>
                <a:solidFill>
                  <a:srgbClr val="000000"/>
                </a:solidFill>
              </a:defRPr>
            </a:lvl4pPr>
            <a:lvl5pPr indent="-298450" lvl="4" marL="2286000">
              <a:spcBef>
                <a:spcPts val="0"/>
              </a:spcBef>
              <a:spcAft>
                <a:spcPts val="0"/>
              </a:spcAft>
              <a:buClr>
                <a:srgbClr val="000000"/>
              </a:buClr>
              <a:buSzPts val="1100"/>
              <a:buChar char="○"/>
              <a:defRPr>
                <a:solidFill>
                  <a:srgbClr val="000000"/>
                </a:solidFill>
              </a:defRPr>
            </a:lvl5pPr>
            <a:lvl6pPr indent="-298450" lvl="5" marL="2743200">
              <a:spcBef>
                <a:spcPts val="0"/>
              </a:spcBef>
              <a:spcAft>
                <a:spcPts val="0"/>
              </a:spcAft>
              <a:buClr>
                <a:srgbClr val="000000"/>
              </a:buClr>
              <a:buSzPts val="1100"/>
              <a:buChar char="■"/>
              <a:defRPr>
                <a:solidFill>
                  <a:srgbClr val="000000"/>
                </a:solidFill>
              </a:defRPr>
            </a:lvl6pPr>
            <a:lvl7pPr indent="-298450" lvl="6" marL="3200400">
              <a:spcBef>
                <a:spcPts val="0"/>
              </a:spcBef>
              <a:spcAft>
                <a:spcPts val="0"/>
              </a:spcAft>
              <a:buClr>
                <a:srgbClr val="000000"/>
              </a:buClr>
              <a:buSzPts val="1100"/>
              <a:buChar char="●"/>
              <a:defRPr>
                <a:solidFill>
                  <a:srgbClr val="000000"/>
                </a:solidFill>
              </a:defRPr>
            </a:lvl7pPr>
            <a:lvl8pPr indent="-298450" lvl="7" marL="3657600">
              <a:spcBef>
                <a:spcPts val="0"/>
              </a:spcBef>
              <a:spcAft>
                <a:spcPts val="0"/>
              </a:spcAft>
              <a:buClr>
                <a:srgbClr val="000000"/>
              </a:buClr>
              <a:buSzPts val="1100"/>
              <a:buChar char="○"/>
              <a:defRPr>
                <a:solidFill>
                  <a:srgbClr val="000000"/>
                </a:solidFill>
              </a:defRPr>
            </a:lvl8pPr>
            <a:lvl9pPr indent="-298450" lvl="8" marL="4114800">
              <a:spcBef>
                <a:spcPts val="0"/>
              </a:spcBef>
              <a:spcAft>
                <a:spcPts val="0"/>
              </a:spcAft>
              <a:buClr>
                <a:srgbClr val="000000"/>
              </a:buClr>
              <a:buSzPts val="1100"/>
              <a:buChar char="■"/>
              <a:defRPr>
                <a:solidFill>
                  <a:srgbClr val="000000"/>
                </a:solidFill>
              </a:defRPr>
            </a:lvl9pPr>
          </a:lstStyle>
          <a:p/>
        </p:txBody>
      </p:sp>
      <p:sp>
        <p:nvSpPr>
          <p:cNvPr id="40" name="Google Shape;40;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41" name="Shape 41"/>
        <p:cNvGrpSpPr/>
        <p:nvPr/>
      </p:nvGrpSpPr>
      <p:grpSpPr>
        <a:xfrm>
          <a:off x="0" y="0"/>
          <a:ext cx="0" cy="0"/>
          <a:chOff x="0" y="0"/>
          <a:chExt cx="0" cy="0"/>
        </a:xfrm>
      </p:grpSpPr>
      <p:sp>
        <p:nvSpPr>
          <p:cNvPr id="42" name="Google Shape;42;p8"/>
          <p:cNvSpPr txBox="1"/>
          <p:nvPr>
            <p:ph type="title"/>
          </p:nvPr>
        </p:nvSpPr>
        <p:spPr>
          <a:xfrm>
            <a:off x="311675" y="798600"/>
            <a:ext cx="6247800" cy="3546300"/>
          </a:xfrm>
          <a:prstGeom prst="rect">
            <a:avLst/>
          </a:prstGeom>
        </p:spPr>
        <p:txBody>
          <a:bodyPr anchorCtr="0" anchor="ctr" bIns="91425" lIns="91425" spcFirstLastPara="1" rIns="91425" wrap="square" tIns="91425">
            <a:normAutofit/>
          </a:bodyPr>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43" name="Google Shape;43;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9"/>
          <p:cNvSpPr/>
          <p:nvPr/>
        </p:nvSpPr>
        <p:spPr>
          <a:xfrm>
            <a:off x="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9"/>
          <p:cNvSpPr txBox="1"/>
          <p:nvPr>
            <p:ph type="title"/>
          </p:nvPr>
        </p:nvSpPr>
        <p:spPr>
          <a:xfrm>
            <a:off x="311300" y="500925"/>
            <a:ext cx="3704400" cy="2049600"/>
          </a:xfrm>
          <a:prstGeom prst="rect">
            <a:avLst/>
          </a:prstGeom>
        </p:spPr>
        <p:txBody>
          <a:bodyPr anchorCtr="0" anchor="t" bIns="91425" lIns="91425" spcFirstLastPara="1" rIns="91425" wrap="square" tIns="91425">
            <a:normAutofit/>
          </a:bodyPr>
          <a:lstStyle>
            <a:lvl1pPr lvl="0">
              <a:spcBef>
                <a:spcPts val="0"/>
              </a:spcBef>
              <a:spcAft>
                <a:spcPts val="0"/>
              </a:spcAft>
              <a:buClr>
                <a:srgbClr val="000000"/>
              </a:buClr>
              <a:buSzPts val="3200"/>
              <a:buNone/>
              <a:defRPr sz="3200">
                <a:solidFill>
                  <a:srgbClr val="000000"/>
                </a:solidFill>
              </a:defRPr>
            </a:lvl1pPr>
            <a:lvl2pPr lvl="1">
              <a:spcBef>
                <a:spcPts val="0"/>
              </a:spcBef>
              <a:spcAft>
                <a:spcPts val="0"/>
              </a:spcAft>
              <a:buClr>
                <a:srgbClr val="000000"/>
              </a:buClr>
              <a:buSzPts val="3200"/>
              <a:buNone/>
              <a:defRPr sz="3200">
                <a:solidFill>
                  <a:srgbClr val="000000"/>
                </a:solidFill>
              </a:defRPr>
            </a:lvl2pPr>
            <a:lvl3pPr lvl="2">
              <a:spcBef>
                <a:spcPts val="0"/>
              </a:spcBef>
              <a:spcAft>
                <a:spcPts val="0"/>
              </a:spcAft>
              <a:buClr>
                <a:srgbClr val="000000"/>
              </a:buClr>
              <a:buSzPts val="3200"/>
              <a:buNone/>
              <a:defRPr sz="3200">
                <a:solidFill>
                  <a:srgbClr val="000000"/>
                </a:solidFill>
              </a:defRPr>
            </a:lvl3pPr>
            <a:lvl4pPr lvl="3">
              <a:spcBef>
                <a:spcPts val="0"/>
              </a:spcBef>
              <a:spcAft>
                <a:spcPts val="0"/>
              </a:spcAft>
              <a:buClr>
                <a:srgbClr val="000000"/>
              </a:buClr>
              <a:buSzPts val="3200"/>
              <a:buNone/>
              <a:defRPr sz="3200">
                <a:solidFill>
                  <a:srgbClr val="000000"/>
                </a:solidFill>
              </a:defRPr>
            </a:lvl4pPr>
            <a:lvl5pPr lvl="4">
              <a:spcBef>
                <a:spcPts val="0"/>
              </a:spcBef>
              <a:spcAft>
                <a:spcPts val="0"/>
              </a:spcAft>
              <a:buClr>
                <a:srgbClr val="000000"/>
              </a:buClr>
              <a:buSzPts val="3200"/>
              <a:buNone/>
              <a:defRPr sz="3200">
                <a:solidFill>
                  <a:srgbClr val="000000"/>
                </a:solidFill>
              </a:defRPr>
            </a:lvl5pPr>
            <a:lvl6pPr lvl="5">
              <a:spcBef>
                <a:spcPts val="0"/>
              </a:spcBef>
              <a:spcAft>
                <a:spcPts val="0"/>
              </a:spcAft>
              <a:buClr>
                <a:srgbClr val="000000"/>
              </a:buClr>
              <a:buSzPts val="3200"/>
              <a:buNone/>
              <a:defRPr sz="3200">
                <a:solidFill>
                  <a:srgbClr val="000000"/>
                </a:solidFill>
              </a:defRPr>
            </a:lvl6pPr>
            <a:lvl7pPr lvl="6">
              <a:spcBef>
                <a:spcPts val="0"/>
              </a:spcBef>
              <a:spcAft>
                <a:spcPts val="0"/>
              </a:spcAft>
              <a:buClr>
                <a:srgbClr val="000000"/>
              </a:buClr>
              <a:buSzPts val="3200"/>
              <a:buNone/>
              <a:defRPr sz="3200">
                <a:solidFill>
                  <a:srgbClr val="000000"/>
                </a:solidFill>
              </a:defRPr>
            </a:lvl7pPr>
            <a:lvl8pPr lvl="7">
              <a:spcBef>
                <a:spcPts val="0"/>
              </a:spcBef>
              <a:spcAft>
                <a:spcPts val="0"/>
              </a:spcAft>
              <a:buClr>
                <a:srgbClr val="000000"/>
              </a:buClr>
              <a:buSzPts val="3200"/>
              <a:buNone/>
              <a:defRPr sz="3200">
                <a:solidFill>
                  <a:srgbClr val="000000"/>
                </a:solidFill>
              </a:defRPr>
            </a:lvl8pPr>
            <a:lvl9pPr lvl="8">
              <a:spcBef>
                <a:spcPts val="0"/>
              </a:spcBef>
              <a:spcAft>
                <a:spcPts val="0"/>
              </a:spcAft>
              <a:buClr>
                <a:srgbClr val="000000"/>
              </a:buClr>
              <a:buSzPts val="3200"/>
              <a:buNone/>
              <a:defRPr sz="3200">
                <a:solidFill>
                  <a:srgbClr val="000000"/>
                </a:solidFill>
              </a:defRPr>
            </a:lvl9pPr>
          </a:lstStyle>
          <a:p/>
        </p:txBody>
      </p:sp>
      <p:sp>
        <p:nvSpPr>
          <p:cNvPr id="47" name="Google Shape;47;p9"/>
          <p:cNvSpPr txBox="1"/>
          <p:nvPr>
            <p:ph idx="1" type="subTitle"/>
          </p:nvPr>
        </p:nvSpPr>
        <p:spPr>
          <a:xfrm>
            <a:off x="304800" y="2626725"/>
            <a:ext cx="3704400" cy="9267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rgbClr val="000000"/>
              </a:buClr>
              <a:buSzPts val="2000"/>
              <a:buNone/>
              <a:defRPr sz="2000">
                <a:solidFill>
                  <a:srgbClr val="000000"/>
                </a:solidFill>
              </a:defRPr>
            </a:lvl1pPr>
            <a:lvl2pPr lvl="1">
              <a:lnSpc>
                <a:spcPct val="100000"/>
              </a:lnSpc>
              <a:spcBef>
                <a:spcPts val="0"/>
              </a:spcBef>
              <a:spcAft>
                <a:spcPts val="0"/>
              </a:spcAft>
              <a:buClr>
                <a:srgbClr val="000000"/>
              </a:buClr>
              <a:buSzPts val="2000"/>
              <a:buNone/>
              <a:defRPr sz="2000">
                <a:solidFill>
                  <a:srgbClr val="000000"/>
                </a:solidFill>
              </a:defRPr>
            </a:lvl2pPr>
            <a:lvl3pPr lvl="2">
              <a:lnSpc>
                <a:spcPct val="100000"/>
              </a:lnSpc>
              <a:spcBef>
                <a:spcPts val="0"/>
              </a:spcBef>
              <a:spcAft>
                <a:spcPts val="0"/>
              </a:spcAft>
              <a:buClr>
                <a:srgbClr val="000000"/>
              </a:buClr>
              <a:buSzPts val="2000"/>
              <a:buNone/>
              <a:defRPr sz="2000">
                <a:solidFill>
                  <a:srgbClr val="000000"/>
                </a:solidFill>
              </a:defRPr>
            </a:lvl3pPr>
            <a:lvl4pPr lvl="3">
              <a:lnSpc>
                <a:spcPct val="100000"/>
              </a:lnSpc>
              <a:spcBef>
                <a:spcPts val="0"/>
              </a:spcBef>
              <a:spcAft>
                <a:spcPts val="0"/>
              </a:spcAft>
              <a:buClr>
                <a:srgbClr val="000000"/>
              </a:buClr>
              <a:buSzPts val="2000"/>
              <a:buNone/>
              <a:defRPr sz="2000">
                <a:solidFill>
                  <a:srgbClr val="000000"/>
                </a:solidFill>
              </a:defRPr>
            </a:lvl4pPr>
            <a:lvl5pPr lvl="4">
              <a:lnSpc>
                <a:spcPct val="100000"/>
              </a:lnSpc>
              <a:spcBef>
                <a:spcPts val="0"/>
              </a:spcBef>
              <a:spcAft>
                <a:spcPts val="0"/>
              </a:spcAft>
              <a:buClr>
                <a:srgbClr val="000000"/>
              </a:buClr>
              <a:buSzPts val="2000"/>
              <a:buNone/>
              <a:defRPr sz="2000">
                <a:solidFill>
                  <a:srgbClr val="000000"/>
                </a:solidFill>
              </a:defRPr>
            </a:lvl5pPr>
            <a:lvl6pPr lvl="5">
              <a:lnSpc>
                <a:spcPct val="100000"/>
              </a:lnSpc>
              <a:spcBef>
                <a:spcPts val="0"/>
              </a:spcBef>
              <a:spcAft>
                <a:spcPts val="0"/>
              </a:spcAft>
              <a:buClr>
                <a:srgbClr val="000000"/>
              </a:buClr>
              <a:buSzPts val="2000"/>
              <a:buNone/>
              <a:defRPr sz="2000">
                <a:solidFill>
                  <a:srgbClr val="000000"/>
                </a:solidFill>
              </a:defRPr>
            </a:lvl6pPr>
            <a:lvl7pPr lvl="6">
              <a:lnSpc>
                <a:spcPct val="100000"/>
              </a:lnSpc>
              <a:spcBef>
                <a:spcPts val="0"/>
              </a:spcBef>
              <a:spcAft>
                <a:spcPts val="0"/>
              </a:spcAft>
              <a:buClr>
                <a:srgbClr val="000000"/>
              </a:buClr>
              <a:buSzPts val="2000"/>
              <a:buNone/>
              <a:defRPr sz="2000">
                <a:solidFill>
                  <a:srgbClr val="000000"/>
                </a:solidFill>
              </a:defRPr>
            </a:lvl7pPr>
            <a:lvl8pPr lvl="7">
              <a:lnSpc>
                <a:spcPct val="100000"/>
              </a:lnSpc>
              <a:spcBef>
                <a:spcPts val="0"/>
              </a:spcBef>
              <a:spcAft>
                <a:spcPts val="0"/>
              </a:spcAft>
              <a:buClr>
                <a:srgbClr val="000000"/>
              </a:buClr>
              <a:buSzPts val="2000"/>
              <a:buNone/>
              <a:defRPr sz="2000">
                <a:solidFill>
                  <a:srgbClr val="000000"/>
                </a:solidFill>
              </a:defRPr>
            </a:lvl8pPr>
            <a:lvl9pPr lvl="8">
              <a:lnSpc>
                <a:spcPct val="100000"/>
              </a:lnSpc>
              <a:spcBef>
                <a:spcPts val="0"/>
              </a:spcBef>
              <a:spcAft>
                <a:spcPts val="0"/>
              </a:spcAft>
              <a:buClr>
                <a:srgbClr val="000000"/>
              </a:buClr>
              <a:buSzPts val="2000"/>
              <a:buNone/>
              <a:defRPr sz="2000">
                <a:solidFill>
                  <a:srgbClr val="000000"/>
                </a:solidFill>
              </a:defRPr>
            </a:lvl9pPr>
          </a:lstStyle>
          <a:p/>
        </p:txBody>
      </p:sp>
      <p:sp>
        <p:nvSpPr>
          <p:cNvPr id="48" name="Google Shape;48;p9"/>
          <p:cNvSpPr txBox="1"/>
          <p:nvPr>
            <p:ph idx="2" type="body"/>
          </p:nvPr>
        </p:nvSpPr>
        <p:spPr>
          <a:xfrm>
            <a:off x="4879025" y="500925"/>
            <a:ext cx="3954000" cy="4111500"/>
          </a:xfrm>
          <a:prstGeom prst="rect">
            <a:avLst/>
          </a:prstGeom>
        </p:spPr>
        <p:txBody>
          <a:bodyPr anchorCtr="0" anchor="t" bIns="91425" lIns="91425" spcFirstLastPara="1" rIns="91425" wrap="square" tIns="91425">
            <a:normAutofit/>
          </a:bodyPr>
          <a:lstStyle>
            <a:lvl1pPr indent="-336550" lvl="0" marL="457200">
              <a:spcBef>
                <a:spcPts val="0"/>
              </a:spcBef>
              <a:spcAft>
                <a:spcPts val="0"/>
              </a:spcAft>
              <a:buClr>
                <a:srgbClr val="000000"/>
              </a:buClr>
              <a:buSzPts val="1700"/>
              <a:buChar char="●"/>
              <a:defRPr sz="1700">
                <a:solidFill>
                  <a:srgbClr val="000000"/>
                </a:solidFill>
              </a:defRPr>
            </a:lvl1pPr>
            <a:lvl2pPr indent="-323850" lvl="1" marL="914400">
              <a:spcBef>
                <a:spcPts val="0"/>
              </a:spcBef>
              <a:spcAft>
                <a:spcPts val="0"/>
              </a:spcAft>
              <a:buClr>
                <a:srgbClr val="000000"/>
              </a:buClr>
              <a:buSzPts val="1500"/>
              <a:buChar char="○"/>
              <a:defRPr sz="1500">
                <a:solidFill>
                  <a:srgbClr val="000000"/>
                </a:solidFill>
              </a:defRPr>
            </a:lvl2pPr>
            <a:lvl3pPr indent="-323850" lvl="2" marL="1371600">
              <a:spcBef>
                <a:spcPts val="0"/>
              </a:spcBef>
              <a:spcAft>
                <a:spcPts val="0"/>
              </a:spcAft>
              <a:buClr>
                <a:srgbClr val="000000"/>
              </a:buClr>
              <a:buSzPts val="1500"/>
              <a:buChar char="■"/>
              <a:defRPr sz="1500">
                <a:solidFill>
                  <a:srgbClr val="000000"/>
                </a:solidFill>
              </a:defRPr>
            </a:lvl3pPr>
            <a:lvl4pPr indent="-323850" lvl="3" marL="1828800">
              <a:spcBef>
                <a:spcPts val="0"/>
              </a:spcBef>
              <a:spcAft>
                <a:spcPts val="0"/>
              </a:spcAft>
              <a:buClr>
                <a:srgbClr val="000000"/>
              </a:buClr>
              <a:buSzPts val="1500"/>
              <a:buChar char="●"/>
              <a:defRPr sz="1500">
                <a:solidFill>
                  <a:srgbClr val="000000"/>
                </a:solidFill>
              </a:defRPr>
            </a:lvl4pPr>
            <a:lvl5pPr indent="-323850" lvl="4" marL="2286000">
              <a:spcBef>
                <a:spcPts val="0"/>
              </a:spcBef>
              <a:spcAft>
                <a:spcPts val="0"/>
              </a:spcAft>
              <a:buClr>
                <a:srgbClr val="000000"/>
              </a:buClr>
              <a:buSzPts val="1500"/>
              <a:buChar char="○"/>
              <a:defRPr sz="1500">
                <a:solidFill>
                  <a:srgbClr val="000000"/>
                </a:solidFill>
              </a:defRPr>
            </a:lvl5pPr>
            <a:lvl6pPr indent="-323850" lvl="5" marL="2743200">
              <a:spcBef>
                <a:spcPts val="0"/>
              </a:spcBef>
              <a:spcAft>
                <a:spcPts val="0"/>
              </a:spcAft>
              <a:buClr>
                <a:srgbClr val="000000"/>
              </a:buClr>
              <a:buSzPts val="1500"/>
              <a:buChar char="■"/>
              <a:defRPr sz="1500">
                <a:solidFill>
                  <a:srgbClr val="000000"/>
                </a:solidFill>
              </a:defRPr>
            </a:lvl6pPr>
            <a:lvl7pPr indent="-323850" lvl="6" marL="3200400">
              <a:spcBef>
                <a:spcPts val="0"/>
              </a:spcBef>
              <a:spcAft>
                <a:spcPts val="0"/>
              </a:spcAft>
              <a:buClr>
                <a:srgbClr val="000000"/>
              </a:buClr>
              <a:buSzPts val="1500"/>
              <a:buChar char="●"/>
              <a:defRPr sz="1500">
                <a:solidFill>
                  <a:srgbClr val="000000"/>
                </a:solidFill>
              </a:defRPr>
            </a:lvl7pPr>
            <a:lvl8pPr indent="-323850" lvl="7" marL="3657600">
              <a:spcBef>
                <a:spcPts val="0"/>
              </a:spcBef>
              <a:spcAft>
                <a:spcPts val="0"/>
              </a:spcAft>
              <a:buClr>
                <a:srgbClr val="000000"/>
              </a:buClr>
              <a:buSzPts val="1500"/>
              <a:buChar char="○"/>
              <a:defRPr sz="1500">
                <a:solidFill>
                  <a:srgbClr val="000000"/>
                </a:solidFill>
              </a:defRPr>
            </a:lvl8pPr>
            <a:lvl9pPr indent="-323850" lvl="8" marL="4114800">
              <a:spcBef>
                <a:spcPts val="0"/>
              </a:spcBef>
              <a:spcAft>
                <a:spcPts val="0"/>
              </a:spcAft>
              <a:buClr>
                <a:srgbClr val="000000"/>
              </a:buClr>
              <a:buSzPts val="1500"/>
              <a:buChar char="■"/>
              <a:defRPr sz="1500">
                <a:solidFill>
                  <a:srgbClr val="000000"/>
                </a:solidFill>
              </a:defRPr>
            </a:lvl9pPr>
          </a:lstStyle>
          <a:p/>
        </p:txBody>
      </p:sp>
      <p:sp>
        <p:nvSpPr>
          <p:cNvPr id="49" name="Google Shape;49;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0"/>
          <p:cNvSpPr/>
          <p:nvPr/>
        </p:nvSpPr>
        <p:spPr>
          <a:xfrm>
            <a:off x="0" y="4369000"/>
            <a:ext cx="9144000" cy="7743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10"/>
          <p:cNvSpPr txBox="1"/>
          <p:nvPr>
            <p:ph idx="1" type="body"/>
          </p:nvPr>
        </p:nvSpPr>
        <p:spPr>
          <a:xfrm>
            <a:off x="311700" y="4521400"/>
            <a:ext cx="7979400" cy="4605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p:txBody>
      </p:sp>
      <p:sp>
        <p:nvSpPr>
          <p:cNvPr id="53" name="Google Shape;5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aradigm">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indent="-298450" lvl="1" marL="9144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indent="-298450" lvl="2" marL="13716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indent="-298450" lvl="3" marL="18288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indent="-298450" lvl="4" marL="22860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indent="-298450" lvl="5" marL="27432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indent="-298450" lvl="6" marL="32004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indent="-298450" lvl="7" marL="36576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indent="-298450" lvl="8" marL="4114800">
              <a:lnSpc>
                <a:spcPct val="115000"/>
              </a:lnSpc>
              <a:spcBef>
                <a:spcPts val="0"/>
              </a:spcBef>
              <a:spcAft>
                <a:spcPts val="0"/>
              </a:spcAft>
              <a:buClr>
                <a:schemeClr val="dk2"/>
              </a:buClr>
              <a:buSzPts val="1100"/>
              <a:buFont typeface="Roboto"/>
              <a:buChar char="■"/>
              <a:defRPr sz="1100">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Roboto"/>
                <a:ea typeface="Roboto"/>
                <a:cs typeface="Roboto"/>
                <a:sym typeface="Roboto"/>
              </a:defRPr>
            </a:lvl1pPr>
            <a:lvl2pPr lvl="1" algn="r">
              <a:buNone/>
              <a:defRPr sz="1000">
                <a:solidFill>
                  <a:schemeClr val="dk2"/>
                </a:solidFill>
                <a:latin typeface="Roboto"/>
                <a:ea typeface="Roboto"/>
                <a:cs typeface="Roboto"/>
                <a:sym typeface="Roboto"/>
              </a:defRPr>
            </a:lvl2pPr>
            <a:lvl3pPr lvl="2" algn="r">
              <a:buNone/>
              <a:defRPr sz="1000">
                <a:solidFill>
                  <a:schemeClr val="dk2"/>
                </a:solidFill>
                <a:latin typeface="Roboto"/>
                <a:ea typeface="Roboto"/>
                <a:cs typeface="Roboto"/>
                <a:sym typeface="Roboto"/>
              </a:defRPr>
            </a:lvl3pPr>
            <a:lvl4pPr lvl="3" algn="r">
              <a:buNone/>
              <a:defRPr sz="1000">
                <a:solidFill>
                  <a:schemeClr val="dk2"/>
                </a:solidFill>
                <a:latin typeface="Roboto"/>
                <a:ea typeface="Roboto"/>
                <a:cs typeface="Roboto"/>
                <a:sym typeface="Roboto"/>
              </a:defRPr>
            </a:lvl4pPr>
            <a:lvl5pPr lvl="4" algn="r">
              <a:buNone/>
              <a:defRPr sz="1000">
                <a:solidFill>
                  <a:schemeClr val="dk2"/>
                </a:solidFill>
                <a:latin typeface="Roboto"/>
                <a:ea typeface="Roboto"/>
                <a:cs typeface="Roboto"/>
                <a:sym typeface="Roboto"/>
              </a:defRPr>
            </a:lvl5pPr>
            <a:lvl6pPr lvl="5" algn="r">
              <a:buNone/>
              <a:defRPr sz="1000">
                <a:solidFill>
                  <a:schemeClr val="dk2"/>
                </a:solidFill>
                <a:latin typeface="Roboto"/>
                <a:ea typeface="Roboto"/>
                <a:cs typeface="Roboto"/>
                <a:sym typeface="Roboto"/>
              </a:defRPr>
            </a:lvl6pPr>
            <a:lvl7pPr lvl="6" algn="r">
              <a:buNone/>
              <a:defRPr sz="1000">
                <a:solidFill>
                  <a:schemeClr val="dk2"/>
                </a:solidFill>
                <a:latin typeface="Roboto"/>
                <a:ea typeface="Roboto"/>
                <a:cs typeface="Roboto"/>
                <a:sym typeface="Roboto"/>
              </a:defRPr>
            </a:lvl7pPr>
            <a:lvl8pPr lvl="7" algn="r">
              <a:buNone/>
              <a:defRPr sz="1000">
                <a:solidFill>
                  <a:schemeClr val="dk2"/>
                </a:solidFill>
                <a:latin typeface="Roboto"/>
                <a:ea typeface="Roboto"/>
                <a:cs typeface="Roboto"/>
                <a:sym typeface="Roboto"/>
              </a:defRPr>
            </a:lvl8pPr>
            <a:lvl9pPr lvl="8" algn="r">
              <a:buNone/>
              <a:defRPr sz="1000">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hyperlink" Target="http://www.youtube.com/watch?v=R3SFqV0hMyo" TargetMode="External"/><Relationship Id="rId4" Type="http://schemas.openxmlformats.org/officeDocument/2006/relationships/image" Target="../media/image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 Id="rId3" Type="http://schemas.openxmlformats.org/officeDocument/2006/relationships/hyperlink" Target="http://www.youtube.com/watch?v=QsJSvOPuunM" TargetMode="External"/><Relationship Id="rId4" Type="http://schemas.openxmlformats.org/officeDocument/2006/relationships/image" Target="../media/image1.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 Id="rId3" Type="http://schemas.openxmlformats.org/officeDocument/2006/relationships/hyperlink" Target="http://www.youtube.com/watch?v=oKGWtKeKdmQ" TargetMode="External"/><Relationship Id="rId4" Type="http://schemas.openxmlformats.org/officeDocument/2006/relationships/image" Target="../media/image4.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hyperlink" Target="https://www.cdc.gov/media/archives.html" TargetMode="External"/><Relationship Id="rId4" Type="http://schemas.openxmlformats.org/officeDocument/2006/relationships/hyperlink" Target="https://www.noaa.gov/" TargetMode="External"/><Relationship Id="rId5" Type="http://schemas.openxmlformats.org/officeDocument/2006/relationships/hyperlink" Target="https://www.weather.gov/" TargetMode="External"/><Relationship Id="rId6" Type="http://schemas.openxmlformats.org/officeDocument/2006/relationships/hyperlink" Target="https://gispub.epa.gov/airnow"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5.xml"/><Relationship Id="rId3" Type="http://schemas.openxmlformats.org/officeDocument/2006/relationships/hyperlink" Target="http://www.youtube.com/watch?v=AzGePmv0GD8" TargetMode="Externa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4"/>
          <p:cNvSpPr txBox="1"/>
          <p:nvPr>
            <p:ph type="ctrTitle"/>
          </p:nvPr>
        </p:nvSpPr>
        <p:spPr>
          <a:xfrm>
            <a:off x="449750" y="206900"/>
            <a:ext cx="8011800" cy="1877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Bunker Not Required</a:t>
            </a:r>
            <a:endParaRPr/>
          </a:p>
        </p:txBody>
      </p:sp>
      <p:sp>
        <p:nvSpPr>
          <p:cNvPr id="71" name="Google Shape;71;p14"/>
          <p:cNvSpPr txBox="1"/>
          <p:nvPr>
            <p:ph idx="2" type="subTitle"/>
          </p:nvPr>
        </p:nvSpPr>
        <p:spPr>
          <a:xfrm>
            <a:off x="449750" y="2571750"/>
            <a:ext cx="8011800" cy="1670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500"/>
              <a:t>Reasonable steps towards emergency preparedness and resilience for individuals, households, and communities</a:t>
            </a:r>
            <a:endParaRPr sz="25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23"/>
          <p:cNvSpPr txBox="1"/>
          <p:nvPr>
            <p:ph type="title"/>
          </p:nvPr>
        </p:nvSpPr>
        <p:spPr>
          <a:xfrm>
            <a:off x="311725" y="500925"/>
            <a:ext cx="3706500" cy="3609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All hazards approach to preparedness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See next slide for graphic text</a:t>
            </a:r>
            <a:endParaRPr/>
          </a:p>
        </p:txBody>
      </p:sp>
      <p:sp>
        <p:nvSpPr>
          <p:cNvPr id="125" name="Google Shape;125;p23"/>
          <p:cNvSpPr txBox="1"/>
          <p:nvPr>
            <p:ph idx="1" type="body"/>
          </p:nvPr>
        </p:nvSpPr>
        <p:spPr>
          <a:xfrm>
            <a:off x="3625600" y="214875"/>
            <a:ext cx="5185500" cy="4384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000"/>
              <a:t>Focusing on </a:t>
            </a:r>
            <a:r>
              <a:rPr b="1" lang="en" sz="2000"/>
              <a:t>capacities and capabilities</a:t>
            </a:r>
            <a:r>
              <a:rPr lang="en" sz="2000"/>
              <a:t>, NOT planning for every potential emergency</a:t>
            </a:r>
            <a:endParaRPr sz="2000"/>
          </a:p>
          <a:p>
            <a:pPr indent="0" lvl="0" marL="0" rtl="0" algn="l">
              <a:spcBef>
                <a:spcPts val="1200"/>
              </a:spcBef>
              <a:spcAft>
                <a:spcPts val="1200"/>
              </a:spcAft>
              <a:buNone/>
            </a:pPr>
            <a:r>
              <a:rPr lang="en" sz="2000"/>
              <a:t>Focus on </a:t>
            </a:r>
            <a:r>
              <a:rPr b="1" lang="en" sz="2000"/>
              <a:t>disasters or emergencies that are </a:t>
            </a:r>
            <a:r>
              <a:rPr b="1" lang="en" sz="2000"/>
              <a:t>likely</a:t>
            </a:r>
            <a:r>
              <a:rPr lang="en" sz="2000"/>
              <a:t> in your geographic area</a:t>
            </a:r>
            <a:endParaRPr sz="2000"/>
          </a:p>
        </p:txBody>
      </p:sp>
      <p:pic>
        <p:nvPicPr>
          <p:cNvPr id="126" name="Google Shape;126;p23"/>
          <p:cNvPicPr preferRelativeResize="0"/>
          <p:nvPr/>
        </p:nvPicPr>
        <p:blipFill>
          <a:blip r:embed="rId3">
            <a:alphaModFix/>
          </a:blip>
          <a:stretch>
            <a:fillRect/>
          </a:stretch>
        </p:blipFill>
        <p:spPr>
          <a:xfrm>
            <a:off x="3922476" y="1913126"/>
            <a:ext cx="4591751" cy="295510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4"/>
          <p:cNvSpPr txBox="1"/>
          <p:nvPr/>
        </p:nvSpPr>
        <p:spPr>
          <a:xfrm>
            <a:off x="316950" y="747750"/>
            <a:ext cx="4462200" cy="3648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500">
                <a:latin typeface="Roboto"/>
                <a:ea typeface="Roboto"/>
                <a:cs typeface="Roboto"/>
                <a:sym typeface="Roboto"/>
              </a:rPr>
              <a:t>Graphic Text:</a:t>
            </a:r>
            <a:endParaRPr sz="2500">
              <a:latin typeface="Roboto"/>
              <a:ea typeface="Roboto"/>
              <a:cs typeface="Roboto"/>
              <a:sym typeface="Roboto"/>
            </a:endParaRPr>
          </a:p>
          <a:p>
            <a:pPr indent="-387350" lvl="0" marL="457200" rtl="0" algn="l">
              <a:spcBef>
                <a:spcPts val="0"/>
              </a:spcBef>
              <a:spcAft>
                <a:spcPts val="0"/>
              </a:spcAft>
              <a:buSzPts val="2500"/>
              <a:buFont typeface="Roboto"/>
              <a:buChar char="●"/>
            </a:pPr>
            <a:r>
              <a:rPr lang="en" sz="2500">
                <a:latin typeface="Roboto"/>
                <a:ea typeface="Roboto"/>
                <a:cs typeface="Roboto"/>
                <a:sym typeface="Roboto"/>
              </a:rPr>
              <a:t>12 Areas of Preparedness:</a:t>
            </a:r>
            <a:endParaRPr sz="2500">
              <a:latin typeface="Roboto"/>
              <a:ea typeface="Roboto"/>
              <a:cs typeface="Roboto"/>
              <a:sym typeface="Roboto"/>
            </a:endParaRPr>
          </a:p>
          <a:p>
            <a:pPr indent="-387350" lvl="1" marL="914400" rtl="0" algn="l">
              <a:spcBef>
                <a:spcPts val="0"/>
              </a:spcBef>
              <a:spcAft>
                <a:spcPts val="0"/>
              </a:spcAft>
              <a:buSzPts val="2500"/>
              <a:buFont typeface="Roboto"/>
              <a:buChar char="○"/>
            </a:pPr>
            <a:r>
              <a:rPr lang="en" sz="2500">
                <a:latin typeface="Roboto"/>
                <a:ea typeface="Roboto"/>
                <a:cs typeface="Roboto"/>
                <a:sym typeface="Roboto"/>
              </a:rPr>
              <a:t>Shelter, Clothing and Fire</a:t>
            </a:r>
            <a:endParaRPr sz="2500">
              <a:latin typeface="Roboto"/>
              <a:ea typeface="Roboto"/>
              <a:cs typeface="Roboto"/>
              <a:sym typeface="Roboto"/>
            </a:endParaRPr>
          </a:p>
          <a:p>
            <a:pPr indent="-387350" lvl="1" marL="914400" rtl="0" algn="l">
              <a:spcBef>
                <a:spcPts val="0"/>
              </a:spcBef>
              <a:spcAft>
                <a:spcPts val="0"/>
              </a:spcAft>
              <a:buSzPts val="2500"/>
              <a:buFont typeface="Roboto"/>
              <a:buChar char="○"/>
            </a:pPr>
            <a:r>
              <a:rPr lang="en" sz="2500">
                <a:latin typeface="Roboto"/>
                <a:ea typeface="Roboto"/>
                <a:cs typeface="Roboto"/>
                <a:sym typeface="Roboto"/>
              </a:rPr>
              <a:t>Water</a:t>
            </a:r>
            <a:endParaRPr sz="2500">
              <a:latin typeface="Roboto"/>
              <a:ea typeface="Roboto"/>
              <a:cs typeface="Roboto"/>
              <a:sym typeface="Roboto"/>
            </a:endParaRPr>
          </a:p>
          <a:p>
            <a:pPr indent="-387350" lvl="1" marL="914400" rtl="0" algn="l">
              <a:spcBef>
                <a:spcPts val="0"/>
              </a:spcBef>
              <a:spcAft>
                <a:spcPts val="0"/>
              </a:spcAft>
              <a:buSzPts val="2500"/>
              <a:buFont typeface="Roboto"/>
              <a:buChar char="○"/>
            </a:pPr>
            <a:r>
              <a:rPr lang="en" sz="2500">
                <a:latin typeface="Roboto"/>
                <a:ea typeface="Roboto"/>
                <a:cs typeface="Roboto"/>
                <a:sym typeface="Roboto"/>
              </a:rPr>
              <a:t>Food</a:t>
            </a:r>
            <a:endParaRPr sz="2500">
              <a:latin typeface="Roboto"/>
              <a:ea typeface="Roboto"/>
              <a:cs typeface="Roboto"/>
              <a:sym typeface="Roboto"/>
            </a:endParaRPr>
          </a:p>
          <a:p>
            <a:pPr indent="-387350" lvl="1" marL="914400" rtl="0" algn="l">
              <a:spcBef>
                <a:spcPts val="0"/>
              </a:spcBef>
              <a:spcAft>
                <a:spcPts val="0"/>
              </a:spcAft>
              <a:buSzPts val="2500"/>
              <a:buFont typeface="Roboto"/>
              <a:buChar char="○"/>
            </a:pPr>
            <a:r>
              <a:rPr lang="en" sz="2500">
                <a:latin typeface="Roboto"/>
                <a:ea typeface="Roboto"/>
                <a:cs typeface="Roboto"/>
                <a:sym typeface="Roboto"/>
              </a:rPr>
              <a:t>Hygiene</a:t>
            </a:r>
            <a:r>
              <a:rPr lang="en" sz="2500">
                <a:latin typeface="Roboto"/>
                <a:ea typeface="Roboto"/>
                <a:cs typeface="Roboto"/>
                <a:sym typeface="Roboto"/>
              </a:rPr>
              <a:t> and Sanitation</a:t>
            </a:r>
            <a:endParaRPr sz="2500">
              <a:latin typeface="Roboto"/>
              <a:ea typeface="Roboto"/>
              <a:cs typeface="Roboto"/>
              <a:sym typeface="Roboto"/>
            </a:endParaRPr>
          </a:p>
          <a:p>
            <a:pPr indent="-387350" lvl="1" marL="914400" rtl="0" algn="l">
              <a:spcBef>
                <a:spcPts val="0"/>
              </a:spcBef>
              <a:spcAft>
                <a:spcPts val="0"/>
              </a:spcAft>
              <a:buSzPts val="2500"/>
              <a:buFont typeface="Roboto"/>
              <a:buChar char="○"/>
            </a:pPr>
            <a:r>
              <a:rPr lang="en" sz="2500">
                <a:latin typeface="Roboto"/>
                <a:ea typeface="Roboto"/>
                <a:cs typeface="Roboto"/>
                <a:sym typeface="Roboto"/>
              </a:rPr>
              <a:t>Light and Power</a:t>
            </a:r>
            <a:endParaRPr sz="2500">
              <a:latin typeface="Roboto"/>
              <a:ea typeface="Roboto"/>
              <a:cs typeface="Roboto"/>
              <a:sym typeface="Roboto"/>
            </a:endParaRPr>
          </a:p>
          <a:p>
            <a:pPr indent="-387350" lvl="1" marL="914400" rtl="0" algn="l">
              <a:spcBef>
                <a:spcPts val="0"/>
              </a:spcBef>
              <a:spcAft>
                <a:spcPts val="0"/>
              </a:spcAft>
              <a:buSzPts val="2500"/>
              <a:buFont typeface="Roboto"/>
              <a:buChar char="○"/>
            </a:pPr>
            <a:r>
              <a:rPr lang="en" sz="2500">
                <a:latin typeface="Roboto"/>
                <a:ea typeface="Roboto"/>
                <a:cs typeface="Roboto"/>
                <a:sym typeface="Roboto"/>
              </a:rPr>
              <a:t>Communication</a:t>
            </a:r>
            <a:endParaRPr sz="2500">
              <a:latin typeface="Roboto"/>
              <a:ea typeface="Roboto"/>
              <a:cs typeface="Roboto"/>
              <a:sym typeface="Roboto"/>
            </a:endParaRPr>
          </a:p>
        </p:txBody>
      </p:sp>
      <p:sp>
        <p:nvSpPr>
          <p:cNvPr id="132" name="Google Shape;132;p24"/>
          <p:cNvSpPr txBox="1"/>
          <p:nvPr/>
        </p:nvSpPr>
        <p:spPr>
          <a:xfrm>
            <a:off x="4546050" y="747750"/>
            <a:ext cx="4281000" cy="3648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500">
              <a:latin typeface="Roboto"/>
              <a:ea typeface="Roboto"/>
              <a:cs typeface="Roboto"/>
              <a:sym typeface="Roboto"/>
            </a:endParaRPr>
          </a:p>
          <a:p>
            <a:pPr indent="-387350" lvl="1" marL="914400" rtl="0" algn="l">
              <a:spcBef>
                <a:spcPts val="0"/>
              </a:spcBef>
              <a:spcAft>
                <a:spcPts val="0"/>
              </a:spcAft>
              <a:buSzPts val="2500"/>
              <a:buFont typeface="Roboto"/>
              <a:buChar char="○"/>
            </a:pPr>
            <a:r>
              <a:rPr lang="en" sz="2500">
                <a:latin typeface="Roboto"/>
                <a:ea typeface="Roboto"/>
                <a:cs typeface="Roboto"/>
                <a:sym typeface="Roboto"/>
              </a:rPr>
              <a:t>Safety and Security</a:t>
            </a:r>
            <a:endParaRPr sz="2500">
              <a:latin typeface="Roboto"/>
              <a:ea typeface="Roboto"/>
              <a:cs typeface="Roboto"/>
              <a:sym typeface="Roboto"/>
            </a:endParaRPr>
          </a:p>
          <a:p>
            <a:pPr indent="-387350" lvl="1" marL="914400" rtl="0" algn="l">
              <a:spcBef>
                <a:spcPts val="0"/>
              </a:spcBef>
              <a:spcAft>
                <a:spcPts val="0"/>
              </a:spcAft>
              <a:buSzPts val="2500"/>
              <a:buFont typeface="Roboto"/>
              <a:buChar char="○"/>
            </a:pPr>
            <a:r>
              <a:rPr lang="en" sz="2500">
                <a:latin typeface="Roboto"/>
                <a:ea typeface="Roboto"/>
                <a:cs typeface="Roboto"/>
                <a:sym typeface="Roboto"/>
              </a:rPr>
              <a:t>Tools and Personal Items</a:t>
            </a:r>
            <a:endParaRPr sz="2500">
              <a:latin typeface="Roboto"/>
              <a:ea typeface="Roboto"/>
              <a:cs typeface="Roboto"/>
              <a:sym typeface="Roboto"/>
            </a:endParaRPr>
          </a:p>
          <a:p>
            <a:pPr indent="-387350" lvl="1" marL="914400" rtl="0" algn="l">
              <a:spcBef>
                <a:spcPts val="0"/>
              </a:spcBef>
              <a:spcAft>
                <a:spcPts val="0"/>
              </a:spcAft>
              <a:buSzPts val="2500"/>
              <a:buFont typeface="Roboto"/>
              <a:buChar char="○"/>
            </a:pPr>
            <a:r>
              <a:rPr lang="en" sz="2500">
                <a:latin typeface="Roboto"/>
                <a:ea typeface="Roboto"/>
                <a:cs typeface="Roboto"/>
                <a:sym typeface="Roboto"/>
              </a:rPr>
              <a:t>Cooking</a:t>
            </a:r>
            <a:endParaRPr sz="2500">
              <a:latin typeface="Roboto"/>
              <a:ea typeface="Roboto"/>
              <a:cs typeface="Roboto"/>
              <a:sym typeface="Roboto"/>
            </a:endParaRPr>
          </a:p>
          <a:p>
            <a:pPr indent="-387350" lvl="1" marL="914400" rtl="0" algn="l">
              <a:spcBef>
                <a:spcPts val="0"/>
              </a:spcBef>
              <a:spcAft>
                <a:spcPts val="0"/>
              </a:spcAft>
              <a:buSzPts val="2500"/>
              <a:buFont typeface="Roboto"/>
              <a:buChar char="○"/>
            </a:pPr>
            <a:r>
              <a:rPr lang="en" sz="2500">
                <a:latin typeface="Roboto"/>
                <a:ea typeface="Roboto"/>
                <a:cs typeface="Roboto"/>
                <a:sym typeface="Roboto"/>
              </a:rPr>
              <a:t>Important Documents and Money</a:t>
            </a:r>
            <a:endParaRPr sz="2500">
              <a:latin typeface="Roboto"/>
              <a:ea typeface="Roboto"/>
              <a:cs typeface="Roboto"/>
              <a:sym typeface="Roboto"/>
            </a:endParaRPr>
          </a:p>
          <a:p>
            <a:pPr indent="-387350" lvl="1" marL="914400" rtl="0" algn="l">
              <a:spcBef>
                <a:spcPts val="0"/>
              </a:spcBef>
              <a:spcAft>
                <a:spcPts val="0"/>
              </a:spcAft>
              <a:buSzPts val="2500"/>
              <a:buFont typeface="Roboto"/>
              <a:buChar char="○"/>
            </a:pPr>
            <a:r>
              <a:rPr lang="en" sz="2500">
                <a:latin typeface="Roboto"/>
                <a:ea typeface="Roboto"/>
                <a:cs typeface="Roboto"/>
                <a:sym typeface="Roboto"/>
              </a:rPr>
              <a:t>Transportation and Navigation</a:t>
            </a:r>
            <a:endParaRPr sz="2500">
              <a:latin typeface="Roboto"/>
              <a:ea typeface="Roboto"/>
              <a:cs typeface="Roboto"/>
              <a:sym typeface="Robot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5"/>
          <p:cNvSpPr txBox="1"/>
          <p:nvPr>
            <p:ph type="title"/>
          </p:nvPr>
        </p:nvSpPr>
        <p:spPr>
          <a:xfrm>
            <a:off x="311725" y="500925"/>
            <a:ext cx="3706500" cy="250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Who prepares for emergencies?</a:t>
            </a:r>
            <a:endParaRPr/>
          </a:p>
        </p:txBody>
      </p:sp>
      <p:pic>
        <p:nvPicPr>
          <p:cNvPr id="138" name="Google Shape;138;p25"/>
          <p:cNvPicPr preferRelativeResize="0"/>
          <p:nvPr/>
        </p:nvPicPr>
        <p:blipFill rotWithShape="1">
          <a:blip r:embed="rId3">
            <a:alphaModFix/>
          </a:blip>
          <a:srcRect b="0" l="5170" r="6145" t="0"/>
          <a:stretch/>
        </p:blipFill>
        <p:spPr>
          <a:xfrm>
            <a:off x="4572000" y="588725"/>
            <a:ext cx="4275551" cy="3966050"/>
          </a:xfrm>
          <a:prstGeom prst="rect">
            <a:avLst/>
          </a:prstGeom>
          <a:noFill/>
          <a:ln>
            <a:noFill/>
          </a:ln>
        </p:spPr>
      </p:pic>
      <p:sp>
        <p:nvSpPr>
          <p:cNvPr id="139" name="Google Shape;139;p25"/>
          <p:cNvSpPr txBox="1"/>
          <p:nvPr/>
        </p:nvSpPr>
        <p:spPr>
          <a:xfrm>
            <a:off x="311725" y="1769800"/>
            <a:ext cx="3706500" cy="210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500">
                <a:latin typeface="Roboto"/>
                <a:ea typeface="Roboto"/>
                <a:cs typeface="Roboto"/>
                <a:sym typeface="Roboto"/>
              </a:rPr>
              <a:t>Graphic Text:</a:t>
            </a:r>
            <a:endParaRPr sz="2500">
              <a:latin typeface="Roboto"/>
              <a:ea typeface="Roboto"/>
              <a:cs typeface="Roboto"/>
              <a:sym typeface="Roboto"/>
            </a:endParaRPr>
          </a:p>
          <a:p>
            <a:pPr indent="-387350" lvl="0" marL="457200" rtl="0" algn="l">
              <a:spcBef>
                <a:spcPts val="0"/>
              </a:spcBef>
              <a:spcAft>
                <a:spcPts val="0"/>
              </a:spcAft>
              <a:buSzPts val="2500"/>
              <a:buFont typeface="Roboto"/>
              <a:buChar char="●"/>
            </a:pPr>
            <a:r>
              <a:rPr lang="en" sz="2500">
                <a:latin typeface="Roboto"/>
                <a:ea typeface="Roboto"/>
                <a:cs typeface="Roboto"/>
                <a:sym typeface="Roboto"/>
              </a:rPr>
              <a:t>Policy &amp; Societal</a:t>
            </a:r>
            <a:endParaRPr sz="2500">
              <a:latin typeface="Roboto"/>
              <a:ea typeface="Roboto"/>
              <a:cs typeface="Roboto"/>
              <a:sym typeface="Roboto"/>
            </a:endParaRPr>
          </a:p>
          <a:p>
            <a:pPr indent="-387350" lvl="0" marL="457200" rtl="0" algn="l">
              <a:spcBef>
                <a:spcPts val="0"/>
              </a:spcBef>
              <a:spcAft>
                <a:spcPts val="0"/>
              </a:spcAft>
              <a:buSzPts val="2500"/>
              <a:buFont typeface="Roboto"/>
              <a:buChar char="●"/>
            </a:pPr>
            <a:r>
              <a:rPr lang="en" sz="2500">
                <a:latin typeface="Roboto"/>
                <a:ea typeface="Roboto"/>
                <a:cs typeface="Roboto"/>
                <a:sym typeface="Roboto"/>
              </a:rPr>
              <a:t>Community</a:t>
            </a:r>
            <a:endParaRPr sz="2500">
              <a:latin typeface="Roboto"/>
              <a:ea typeface="Roboto"/>
              <a:cs typeface="Roboto"/>
              <a:sym typeface="Roboto"/>
            </a:endParaRPr>
          </a:p>
          <a:p>
            <a:pPr indent="-387350" lvl="0" marL="457200" rtl="0" algn="l">
              <a:spcBef>
                <a:spcPts val="0"/>
              </a:spcBef>
              <a:spcAft>
                <a:spcPts val="0"/>
              </a:spcAft>
              <a:buSzPts val="2500"/>
              <a:buFont typeface="Roboto"/>
              <a:buChar char="●"/>
            </a:pPr>
            <a:r>
              <a:rPr lang="en" sz="2500">
                <a:latin typeface="Roboto"/>
                <a:ea typeface="Roboto"/>
                <a:cs typeface="Roboto"/>
                <a:sym typeface="Roboto"/>
              </a:rPr>
              <a:t>Interpersonal</a:t>
            </a:r>
            <a:endParaRPr sz="2500">
              <a:latin typeface="Roboto"/>
              <a:ea typeface="Roboto"/>
              <a:cs typeface="Roboto"/>
              <a:sym typeface="Roboto"/>
            </a:endParaRPr>
          </a:p>
          <a:p>
            <a:pPr indent="-387350" lvl="0" marL="457200" rtl="0" algn="l">
              <a:spcBef>
                <a:spcPts val="0"/>
              </a:spcBef>
              <a:spcAft>
                <a:spcPts val="0"/>
              </a:spcAft>
              <a:buSzPts val="2500"/>
              <a:buFont typeface="Roboto"/>
              <a:buChar char="●"/>
            </a:pPr>
            <a:r>
              <a:rPr lang="en" sz="2500">
                <a:latin typeface="Roboto"/>
                <a:ea typeface="Roboto"/>
                <a:cs typeface="Roboto"/>
                <a:sym typeface="Roboto"/>
              </a:rPr>
              <a:t>Individual</a:t>
            </a:r>
            <a:endParaRPr sz="2500">
              <a:latin typeface="Roboto"/>
              <a:ea typeface="Roboto"/>
              <a:cs typeface="Roboto"/>
              <a:sym typeface="Robo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pic>
        <p:nvPicPr>
          <p:cNvPr id="144" name="Google Shape;144;p26"/>
          <p:cNvPicPr preferRelativeResize="0"/>
          <p:nvPr/>
        </p:nvPicPr>
        <p:blipFill>
          <a:blip r:embed="rId3">
            <a:alphaModFix/>
          </a:blip>
          <a:stretch>
            <a:fillRect/>
          </a:stretch>
        </p:blipFill>
        <p:spPr>
          <a:xfrm>
            <a:off x="4497053" y="1266725"/>
            <a:ext cx="4461651" cy="3670475"/>
          </a:xfrm>
          <a:prstGeom prst="rect">
            <a:avLst/>
          </a:prstGeom>
          <a:noFill/>
          <a:ln>
            <a:noFill/>
          </a:ln>
        </p:spPr>
      </p:pic>
      <p:sp>
        <p:nvSpPr>
          <p:cNvPr id="145" name="Google Shape;145;p26"/>
          <p:cNvSpPr txBox="1"/>
          <p:nvPr>
            <p:ph type="title"/>
          </p:nvPr>
        </p:nvSpPr>
        <p:spPr>
          <a:xfrm>
            <a:off x="340375" y="120600"/>
            <a:ext cx="3706500" cy="250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 framework for personal preparedness:</a:t>
            </a:r>
            <a:endParaRPr/>
          </a:p>
        </p:txBody>
      </p:sp>
      <p:sp>
        <p:nvSpPr>
          <p:cNvPr id="146" name="Google Shape;146;p26"/>
          <p:cNvSpPr txBox="1"/>
          <p:nvPr>
            <p:ph idx="1" type="body"/>
          </p:nvPr>
        </p:nvSpPr>
        <p:spPr>
          <a:xfrm>
            <a:off x="3625600" y="264450"/>
            <a:ext cx="5185500" cy="40986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1700"/>
              <a:t>The timeframe of an emergency or disaster will determine the type of response you have, and the number of people involved in building resilience</a:t>
            </a:r>
            <a:endParaRPr sz="1700"/>
          </a:p>
        </p:txBody>
      </p:sp>
      <p:sp>
        <p:nvSpPr>
          <p:cNvPr id="147" name="Google Shape;147;p26"/>
          <p:cNvSpPr/>
          <p:nvPr/>
        </p:nvSpPr>
        <p:spPr>
          <a:xfrm>
            <a:off x="3886200" y="3873075"/>
            <a:ext cx="2256600" cy="631500"/>
          </a:xfrm>
          <a:prstGeom prst="rightArrow">
            <a:avLst>
              <a:gd fmla="val 50000" name="adj1"/>
              <a:gd fmla="val 50000" name="adj2"/>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700">
                <a:latin typeface="Roboto"/>
                <a:ea typeface="Roboto"/>
                <a:cs typeface="Roboto"/>
                <a:sym typeface="Roboto"/>
              </a:rPr>
              <a:t>3 Bad Days</a:t>
            </a:r>
            <a:endParaRPr sz="1700">
              <a:latin typeface="Roboto"/>
              <a:ea typeface="Roboto"/>
              <a:cs typeface="Roboto"/>
              <a:sym typeface="Roboto"/>
            </a:endParaRPr>
          </a:p>
        </p:txBody>
      </p:sp>
      <p:sp>
        <p:nvSpPr>
          <p:cNvPr id="148" name="Google Shape;148;p26"/>
          <p:cNvSpPr/>
          <p:nvPr/>
        </p:nvSpPr>
        <p:spPr>
          <a:xfrm>
            <a:off x="3910825" y="2880550"/>
            <a:ext cx="2207400" cy="631500"/>
          </a:xfrm>
          <a:prstGeom prst="rightArrow">
            <a:avLst>
              <a:gd fmla="val 50000" name="adj1"/>
              <a:gd fmla="val 50000" name="adj2"/>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700">
                <a:latin typeface="Roboto"/>
                <a:ea typeface="Roboto"/>
                <a:cs typeface="Roboto"/>
                <a:sym typeface="Roboto"/>
              </a:rPr>
              <a:t>3 Bad Weeks</a:t>
            </a:r>
            <a:endParaRPr sz="1700">
              <a:latin typeface="Roboto"/>
              <a:ea typeface="Roboto"/>
              <a:cs typeface="Roboto"/>
              <a:sym typeface="Roboto"/>
            </a:endParaRPr>
          </a:p>
        </p:txBody>
      </p:sp>
      <p:sp>
        <p:nvSpPr>
          <p:cNvPr id="149" name="Google Shape;149;p26"/>
          <p:cNvSpPr/>
          <p:nvPr/>
        </p:nvSpPr>
        <p:spPr>
          <a:xfrm>
            <a:off x="3886200" y="1998000"/>
            <a:ext cx="2016900" cy="631500"/>
          </a:xfrm>
          <a:prstGeom prst="rightArrow">
            <a:avLst>
              <a:gd fmla="val 50000" name="adj1"/>
              <a:gd fmla="val 50000" name="adj2"/>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700">
                <a:latin typeface="Roboto"/>
                <a:ea typeface="Roboto"/>
                <a:cs typeface="Roboto"/>
                <a:sym typeface="Roboto"/>
              </a:rPr>
              <a:t>3 Bad Months</a:t>
            </a:r>
            <a:endParaRPr sz="1700">
              <a:latin typeface="Roboto"/>
              <a:ea typeface="Roboto"/>
              <a:cs typeface="Roboto"/>
              <a:sym typeface="Roboto"/>
            </a:endParaRPr>
          </a:p>
        </p:txBody>
      </p:sp>
      <p:sp>
        <p:nvSpPr>
          <p:cNvPr id="150" name="Google Shape;150;p26"/>
          <p:cNvSpPr txBox="1"/>
          <p:nvPr/>
        </p:nvSpPr>
        <p:spPr>
          <a:xfrm>
            <a:off x="175650" y="1674100"/>
            <a:ext cx="3340500" cy="3047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500">
                <a:latin typeface="Roboto"/>
                <a:ea typeface="Roboto"/>
                <a:cs typeface="Roboto"/>
                <a:sym typeface="Roboto"/>
              </a:rPr>
              <a:t>Graphic Text:</a:t>
            </a:r>
            <a:endParaRPr sz="2500">
              <a:latin typeface="Roboto"/>
              <a:ea typeface="Roboto"/>
              <a:cs typeface="Roboto"/>
              <a:sym typeface="Roboto"/>
            </a:endParaRPr>
          </a:p>
          <a:p>
            <a:pPr indent="-374650" lvl="0" marL="457200" rtl="0" algn="l">
              <a:spcBef>
                <a:spcPts val="0"/>
              </a:spcBef>
              <a:spcAft>
                <a:spcPts val="0"/>
              </a:spcAft>
              <a:buSzPts val="2300"/>
              <a:buFont typeface="Roboto"/>
              <a:buChar char="●"/>
            </a:pPr>
            <a:r>
              <a:rPr lang="en" sz="2300">
                <a:latin typeface="Roboto"/>
                <a:ea typeface="Roboto"/>
                <a:cs typeface="Roboto"/>
                <a:sym typeface="Roboto"/>
              </a:rPr>
              <a:t>Policy &amp; Societal</a:t>
            </a:r>
            <a:endParaRPr sz="2300">
              <a:latin typeface="Roboto"/>
              <a:ea typeface="Roboto"/>
              <a:cs typeface="Roboto"/>
              <a:sym typeface="Roboto"/>
            </a:endParaRPr>
          </a:p>
          <a:p>
            <a:pPr indent="-374650" lvl="0" marL="457200" rtl="0" algn="l">
              <a:spcBef>
                <a:spcPts val="0"/>
              </a:spcBef>
              <a:spcAft>
                <a:spcPts val="0"/>
              </a:spcAft>
              <a:buSzPts val="2300"/>
              <a:buFont typeface="Roboto"/>
              <a:buChar char="●"/>
            </a:pPr>
            <a:r>
              <a:rPr lang="en" sz="2300">
                <a:latin typeface="Roboto"/>
                <a:ea typeface="Roboto"/>
                <a:cs typeface="Roboto"/>
                <a:sym typeface="Roboto"/>
              </a:rPr>
              <a:t>Community (3 bad months)</a:t>
            </a:r>
            <a:endParaRPr sz="2300">
              <a:latin typeface="Roboto"/>
              <a:ea typeface="Roboto"/>
              <a:cs typeface="Roboto"/>
              <a:sym typeface="Roboto"/>
            </a:endParaRPr>
          </a:p>
          <a:p>
            <a:pPr indent="-374650" lvl="0" marL="457200" rtl="0" algn="l">
              <a:spcBef>
                <a:spcPts val="0"/>
              </a:spcBef>
              <a:spcAft>
                <a:spcPts val="0"/>
              </a:spcAft>
              <a:buSzPts val="2300"/>
              <a:buFont typeface="Roboto"/>
              <a:buChar char="●"/>
            </a:pPr>
            <a:r>
              <a:rPr lang="en" sz="2300">
                <a:latin typeface="Roboto"/>
                <a:ea typeface="Roboto"/>
                <a:cs typeface="Roboto"/>
                <a:sym typeface="Roboto"/>
              </a:rPr>
              <a:t>Interpersonal (3 bad weeks)</a:t>
            </a:r>
            <a:endParaRPr sz="2300">
              <a:latin typeface="Roboto"/>
              <a:ea typeface="Roboto"/>
              <a:cs typeface="Roboto"/>
              <a:sym typeface="Roboto"/>
            </a:endParaRPr>
          </a:p>
          <a:p>
            <a:pPr indent="-374650" lvl="0" marL="457200" rtl="0" algn="l">
              <a:spcBef>
                <a:spcPts val="0"/>
              </a:spcBef>
              <a:spcAft>
                <a:spcPts val="0"/>
              </a:spcAft>
              <a:buSzPts val="2300"/>
              <a:buFont typeface="Roboto"/>
              <a:buChar char="●"/>
            </a:pPr>
            <a:r>
              <a:rPr lang="en" sz="2300">
                <a:latin typeface="Roboto"/>
                <a:ea typeface="Roboto"/>
                <a:cs typeface="Roboto"/>
                <a:sym typeface="Roboto"/>
              </a:rPr>
              <a:t>Individual (3 bad months)</a:t>
            </a:r>
            <a:endParaRPr sz="2300">
              <a:latin typeface="Roboto"/>
              <a:ea typeface="Roboto"/>
              <a:cs typeface="Roboto"/>
              <a:sym typeface="Robo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7"/>
          <p:cNvSpPr txBox="1"/>
          <p:nvPr>
            <p:ph idx="2" type="subTitle"/>
          </p:nvPr>
        </p:nvSpPr>
        <p:spPr>
          <a:xfrm>
            <a:off x="1418700" y="1428150"/>
            <a:ext cx="6306600" cy="2287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3200">
                <a:latin typeface="Merriweather"/>
                <a:ea typeface="Merriweather"/>
                <a:cs typeface="Merriweather"/>
                <a:sym typeface="Merriweather"/>
              </a:rPr>
              <a:t>Break</a:t>
            </a:r>
            <a:endParaRPr sz="27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28"/>
          <p:cNvSpPr txBox="1"/>
          <p:nvPr>
            <p:ph type="title"/>
          </p:nvPr>
        </p:nvSpPr>
        <p:spPr>
          <a:xfrm>
            <a:off x="380200" y="199175"/>
            <a:ext cx="8293800" cy="250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3 Bad Days: </a:t>
            </a:r>
            <a:r>
              <a:rPr lang="en"/>
              <a:t>Acute</a:t>
            </a:r>
            <a:r>
              <a:rPr lang="en"/>
              <a:t> emergencies</a:t>
            </a:r>
            <a:endParaRPr/>
          </a:p>
        </p:txBody>
      </p:sp>
      <p:sp>
        <p:nvSpPr>
          <p:cNvPr id="161" name="Google Shape;161;p28"/>
          <p:cNvSpPr txBox="1"/>
          <p:nvPr>
            <p:ph idx="1" type="body"/>
          </p:nvPr>
        </p:nvSpPr>
        <p:spPr>
          <a:xfrm>
            <a:off x="380200" y="816400"/>
            <a:ext cx="7942500" cy="409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900"/>
              <a:t>Examples of acute emergencies</a:t>
            </a:r>
            <a:endParaRPr b="1" sz="1900"/>
          </a:p>
          <a:p>
            <a:pPr indent="-349250" lvl="0" marL="457200" rtl="0" algn="l">
              <a:spcBef>
                <a:spcPts val="1200"/>
              </a:spcBef>
              <a:spcAft>
                <a:spcPts val="0"/>
              </a:spcAft>
              <a:buSzPts val="1900"/>
              <a:buChar char="●"/>
            </a:pPr>
            <a:r>
              <a:rPr lang="en" sz="1900"/>
              <a:t>Brief power outage</a:t>
            </a:r>
            <a:endParaRPr sz="1900"/>
          </a:p>
          <a:p>
            <a:pPr indent="-349250" lvl="0" marL="457200" rtl="0" algn="l">
              <a:spcBef>
                <a:spcPts val="0"/>
              </a:spcBef>
              <a:spcAft>
                <a:spcPts val="0"/>
              </a:spcAft>
              <a:buSzPts val="1900"/>
              <a:buChar char="●"/>
            </a:pPr>
            <a:r>
              <a:rPr lang="en" sz="1900"/>
              <a:t>Acute weather event</a:t>
            </a:r>
            <a:endParaRPr sz="1900"/>
          </a:p>
          <a:p>
            <a:pPr indent="-349250" lvl="0" marL="457200" rtl="0" algn="l">
              <a:spcBef>
                <a:spcPts val="0"/>
              </a:spcBef>
              <a:spcAft>
                <a:spcPts val="0"/>
              </a:spcAft>
              <a:buSzPts val="1900"/>
              <a:buChar char="●"/>
            </a:pPr>
            <a:r>
              <a:rPr lang="en" sz="1900"/>
              <a:t>Evacuations</a:t>
            </a:r>
            <a:endParaRPr sz="1900"/>
          </a:p>
          <a:p>
            <a:pPr indent="-349250" lvl="0" marL="457200" rtl="0" algn="l">
              <a:spcBef>
                <a:spcPts val="0"/>
              </a:spcBef>
              <a:spcAft>
                <a:spcPts val="0"/>
              </a:spcAft>
              <a:buSzPts val="1900"/>
              <a:buChar char="●"/>
            </a:pPr>
            <a:r>
              <a:rPr lang="en" sz="1900"/>
              <a:t>Infrastructure </a:t>
            </a:r>
            <a:r>
              <a:rPr lang="en" sz="1900"/>
              <a:t>disruptions</a:t>
            </a:r>
            <a:r>
              <a:rPr lang="en" sz="1900"/>
              <a:t> like internet outages, unexpected road closures, water pressure loss, etc.</a:t>
            </a:r>
            <a:endParaRPr sz="1900"/>
          </a:p>
          <a:p>
            <a:pPr indent="0" lvl="0" marL="0" rtl="0" algn="l">
              <a:spcBef>
                <a:spcPts val="1200"/>
              </a:spcBef>
              <a:spcAft>
                <a:spcPts val="0"/>
              </a:spcAft>
              <a:buNone/>
            </a:pPr>
            <a:r>
              <a:rPr b="1" lang="en" sz="1900"/>
              <a:t>Preparedness</a:t>
            </a:r>
            <a:endParaRPr b="1" sz="1900"/>
          </a:p>
          <a:p>
            <a:pPr indent="-349250" lvl="0" marL="457200" rtl="0" algn="l">
              <a:spcBef>
                <a:spcPts val="1200"/>
              </a:spcBef>
              <a:spcAft>
                <a:spcPts val="0"/>
              </a:spcAft>
              <a:buSzPts val="1900"/>
              <a:buChar char="●"/>
            </a:pPr>
            <a:r>
              <a:rPr lang="en" sz="1900"/>
              <a:t>Minimal additional purchases</a:t>
            </a:r>
            <a:endParaRPr sz="1900"/>
          </a:p>
          <a:p>
            <a:pPr indent="-349250" lvl="0" marL="457200" rtl="0" algn="l">
              <a:spcBef>
                <a:spcPts val="0"/>
              </a:spcBef>
              <a:spcAft>
                <a:spcPts val="0"/>
              </a:spcAft>
              <a:buSzPts val="1900"/>
              <a:buChar char="●"/>
            </a:pPr>
            <a:r>
              <a:rPr lang="en" sz="1900"/>
              <a:t>Doesn’t need to be perfect</a:t>
            </a:r>
            <a:endParaRPr sz="1900"/>
          </a:p>
          <a:p>
            <a:pPr indent="-349250" lvl="0" marL="457200" rtl="0" algn="l">
              <a:spcBef>
                <a:spcPts val="0"/>
              </a:spcBef>
              <a:spcAft>
                <a:spcPts val="0"/>
              </a:spcAft>
              <a:buSzPts val="1900"/>
              <a:buChar char="●"/>
            </a:pPr>
            <a:r>
              <a:rPr lang="en" sz="1900"/>
              <a:t>Ensure you have a temporary backup plan for vital resources</a:t>
            </a:r>
            <a:endParaRPr sz="1900"/>
          </a:p>
          <a:p>
            <a:pPr indent="-349250" lvl="0" marL="457200" rtl="0" algn="l">
              <a:spcBef>
                <a:spcPts val="0"/>
              </a:spcBef>
              <a:spcAft>
                <a:spcPts val="0"/>
              </a:spcAft>
              <a:buSzPts val="1900"/>
              <a:buChar char="●"/>
            </a:pPr>
            <a:r>
              <a:rPr lang="en" sz="1900"/>
              <a:t>Focus on common hazards in your area first</a:t>
            </a:r>
            <a:endParaRPr sz="19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9"/>
          <p:cNvSpPr txBox="1"/>
          <p:nvPr>
            <p:ph idx="2" type="subTitle"/>
          </p:nvPr>
        </p:nvSpPr>
        <p:spPr>
          <a:xfrm>
            <a:off x="86850" y="217925"/>
            <a:ext cx="8970300" cy="1524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latin typeface="Merriweather"/>
                <a:ea typeface="Merriweather"/>
                <a:cs typeface="Merriweather"/>
                <a:sym typeface="Merriweather"/>
              </a:rPr>
              <a:t>What not to do for “3 day” prep</a:t>
            </a:r>
            <a:endParaRPr sz="3000">
              <a:latin typeface="Merriweather"/>
              <a:ea typeface="Merriweather"/>
              <a:cs typeface="Merriweather"/>
              <a:sym typeface="Merriweather"/>
            </a:endParaRPr>
          </a:p>
          <a:p>
            <a:pPr indent="0" lvl="0" marL="0" rtl="0" algn="ctr">
              <a:spcBef>
                <a:spcPts val="0"/>
              </a:spcBef>
              <a:spcAft>
                <a:spcPts val="0"/>
              </a:spcAft>
              <a:buNone/>
            </a:pPr>
            <a:r>
              <a:t/>
            </a:r>
            <a:endParaRPr sz="1400"/>
          </a:p>
          <a:p>
            <a:pPr indent="0" lvl="0" marL="0" rtl="0" algn="ctr">
              <a:spcBef>
                <a:spcPts val="0"/>
              </a:spcBef>
              <a:spcAft>
                <a:spcPts val="0"/>
              </a:spcAft>
              <a:buNone/>
            </a:pPr>
            <a:r>
              <a:rPr lang="en" sz="2500"/>
              <a:t>In this video Cath &amp; Dave prepare for one day of hiking…</a:t>
            </a:r>
            <a:endParaRPr sz="2500"/>
          </a:p>
        </p:txBody>
      </p:sp>
      <p:pic>
        <p:nvPicPr>
          <p:cNvPr descr="Clip from IFC's Portlandia - Get The Gear" id="167" name="Google Shape;167;p29" title="Portlandia - Get The Gear">
            <a:hlinkClick r:id="rId3"/>
          </p:cNvPr>
          <p:cNvPicPr preferRelativeResize="0"/>
          <p:nvPr/>
        </p:nvPicPr>
        <p:blipFill>
          <a:blip r:embed="rId4">
            <a:alphaModFix/>
          </a:blip>
          <a:stretch>
            <a:fillRect/>
          </a:stretch>
        </p:blipFill>
        <p:spPr>
          <a:xfrm>
            <a:off x="1571625" y="1491525"/>
            <a:ext cx="6000750" cy="3375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7"/>
                                        </p:tgtEl>
                                        <p:attrNameLst>
                                          <p:attrName>style.visibility</p:attrName>
                                        </p:attrNameLst>
                                      </p:cBhvr>
                                      <p:to>
                                        <p:strVal val="visible"/>
                                      </p:to>
                                    </p:set>
                                    <p:animEffect filter="fade" transition="in">
                                      <p:cBhvr>
                                        <p:cTn dur="1000"/>
                                        <p:tgtEl>
                                          <p:spTgt spid="1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30"/>
          <p:cNvSpPr txBox="1"/>
          <p:nvPr>
            <p:ph idx="2" type="subTitle"/>
          </p:nvPr>
        </p:nvSpPr>
        <p:spPr>
          <a:xfrm>
            <a:off x="1658100" y="1397550"/>
            <a:ext cx="5827800" cy="1996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latin typeface="Merriweather"/>
                <a:ea typeface="Merriweather"/>
                <a:cs typeface="Merriweather"/>
                <a:sym typeface="Merriweather"/>
              </a:rPr>
              <a:t>Activity</a:t>
            </a:r>
            <a:endParaRPr sz="3000">
              <a:latin typeface="Merriweather"/>
              <a:ea typeface="Merriweather"/>
              <a:cs typeface="Merriweather"/>
              <a:sym typeface="Merriweather"/>
            </a:endParaRPr>
          </a:p>
          <a:p>
            <a:pPr indent="0" lvl="0" marL="0" rtl="0" algn="ctr">
              <a:spcBef>
                <a:spcPts val="0"/>
              </a:spcBef>
              <a:spcAft>
                <a:spcPts val="0"/>
              </a:spcAft>
              <a:buNone/>
            </a:pPr>
            <a:r>
              <a:t/>
            </a:r>
            <a:endParaRPr sz="2500"/>
          </a:p>
          <a:p>
            <a:pPr indent="0" lvl="0" marL="0" rtl="0" algn="ctr">
              <a:spcBef>
                <a:spcPts val="0"/>
              </a:spcBef>
              <a:spcAft>
                <a:spcPts val="0"/>
              </a:spcAft>
              <a:buNone/>
            </a:pPr>
            <a:r>
              <a:rPr lang="en" sz="2500"/>
              <a:t>Pick one area of preparedness and fill out your worksheet for “3 bad days”</a:t>
            </a:r>
            <a:endParaRPr sz="25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76" name="Shape 176"/>
        <p:cNvGrpSpPr/>
        <p:nvPr/>
      </p:nvGrpSpPr>
      <p:grpSpPr>
        <a:xfrm>
          <a:off x="0" y="0"/>
          <a:ext cx="0" cy="0"/>
          <a:chOff x="0" y="0"/>
          <a:chExt cx="0" cy="0"/>
        </a:xfrm>
      </p:grpSpPr>
      <p:graphicFrame>
        <p:nvGraphicFramePr>
          <p:cNvPr id="177" name="Google Shape;177;p31"/>
          <p:cNvGraphicFramePr/>
          <p:nvPr/>
        </p:nvGraphicFramePr>
        <p:xfrm>
          <a:off x="1304875" y="2248675"/>
          <a:ext cx="3000000" cy="3000000"/>
        </p:xfrm>
        <a:graphic>
          <a:graphicData uri="http://schemas.openxmlformats.org/drawingml/2006/table">
            <a:tbl>
              <a:tblPr>
                <a:noFill/>
                <a:tableStyleId>{C8C93B7A-CE65-4FE1-96D5-A22F7EF542E4}</a:tableStyleId>
              </a:tblPr>
              <a:tblGrid>
                <a:gridCol w="2870425"/>
                <a:gridCol w="1831900"/>
                <a:gridCol w="1831900"/>
              </a:tblGrid>
              <a:tr h="200025">
                <a:tc>
                  <a:txBody>
                    <a:bodyPr/>
                    <a:lstStyle/>
                    <a:p>
                      <a:pPr indent="0" lvl="0" marL="0" rtl="0" algn="l">
                        <a:lnSpc>
                          <a:spcPct val="115000"/>
                        </a:lnSpc>
                        <a:spcBef>
                          <a:spcPts val="0"/>
                        </a:spcBef>
                        <a:spcAft>
                          <a:spcPts val="0"/>
                        </a:spcAft>
                        <a:buNone/>
                      </a:pPr>
                      <a:r>
                        <a:rPr b="1" lang="en" sz="2000"/>
                        <a:t>Light &amp; Power</a:t>
                      </a:r>
                      <a:endParaRPr b="1" sz="2000"/>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2000"/>
                        <a:t>Skills</a:t>
                      </a:r>
                      <a:endParaRPr sz="2000"/>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2000"/>
                        <a:t>Stuff</a:t>
                      </a:r>
                      <a:endParaRPr sz="2000"/>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b="1" i="1" lang="en" sz="2000"/>
                        <a:t>If your power was off, how will you...</a:t>
                      </a:r>
                      <a:endParaRPr b="1" i="1" sz="2000"/>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t/>
                      </a:r>
                      <a:endParaRPr sz="2000"/>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t/>
                      </a:r>
                      <a:endParaRPr sz="2000"/>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r>
              <a:tr h="781050">
                <a:tc>
                  <a:txBody>
                    <a:bodyPr/>
                    <a:lstStyle/>
                    <a:p>
                      <a:pPr indent="0" lvl="0" marL="0" rtl="0" algn="l">
                        <a:lnSpc>
                          <a:spcPct val="115000"/>
                        </a:lnSpc>
                        <a:spcBef>
                          <a:spcPts val="0"/>
                        </a:spcBef>
                        <a:spcAft>
                          <a:spcPts val="0"/>
                        </a:spcAft>
                        <a:buNone/>
                      </a:pPr>
                      <a:r>
                        <a:rPr lang="en" sz="2000"/>
                        <a:t>Have light?</a:t>
                      </a:r>
                      <a:endParaRPr sz="2000"/>
                    </a:p>
                  </a:txBody>
                  <a:tcPr marT="19050" marB="19050" marR="28575" marL="2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c>
                  <a:txBody>
                    <a:bodyPr/>
                    <a:lstStyle/>
                    <a:p>
                      <a:pPr indent="0" lvl="0" marL="0" rtl="0" algn="l">
                        <a:lnSpc>
                          <a:spcPct val="115000"/>
                        </a:lnSpc>
                        <a:spcBef>
                          <a:spcPts val="0"/>
                        </a:spcBef>
                        <a:spcAft>
                          <a:spcPts val="0"/>
                        </a:spcAft>
                        <a:buNone/>
                      </a:pPr>
                      <a:r>
                        <a:rPr lang="en" sz="2000"/>
                        <a:t>Kids know not to use matches alone</a:t>
                      </a:r>
                      <a:endParaRPr sz="2000"/>
                    </a:p>
                  </a:txBody>
                  <a:tcPr marT="19050" marB="19050" marR="28575" marL="2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c>
                  <a:txBody>
                    <a:bodyPr/>
                    <a:lstStyle/>
                    <a:p>
                      <a:pPr indent="0" lvl="0" marL="0" rtl="0" algn="l">
                        <a:lnSpc>
                          <a:spcPct val="115000"/>
                        </a:lnSpc>
                        <a:spcBef>
                          <a:spcPts val="0"/>
                        </a:spcBef>
                        <a:spcAft>
                          <a:spcPts val="0"/>
                        </a:spcAft>
                        <a:buNone/>
                      </a:pPr>
                      <a:r>
                        <a:rPr lang="en" sz="2000"/>
                        <a:t>Flashlights &amp; candles</a:t>
                      </a:r>
                      <a:endParaRPr sz="2000"/>
                    </a:p>
                  </a:txBody>
                  <a:tcPr marT="19050" marB="19050" marR="28575" marL="2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r>
            </a:tbl>
          </a:graphicData>
        </a:graphic>
      </p:graphicFrame>
      <p:sp>
        <p:nvSpPr>
          <p:cNvPr id="178" name="Google Shape;178;p31"/>
          <p:cNvSpPr txBox="1"/>
          <p:nvPr>
            <p:ph idx="4294967295" type="title"/>
          </p:nvPr>
        </p:nvSpPr>
        <p:spPr>
          <a:xfrm>
            <a:off x="624438" y="251050"/>
            <a:ext cx="7895100" cy="25089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3 Bad Days Sample Plan</a:t>
            </a:r>
            <a:endParaRPr/>
          </a:p>
          <a:p>
            <a:pPr indent="0" lvl="0" marL="0" rtl="0" algn="ctr">
              <a:spcBef>
                <a:spcPts val="0"/>
              </a:spcBef>
              <a:spcAft>
                <a:spcPts val="0"/>
              </a:spcAft>
              <a:buNone/>
            </a:pPr>
            <a:r>
              <a:rPr lang="en" sz="2022"/>
              <a:t>(Note: this sample plan is in Worksheet 2 of the Student Workbook. For a more screen reader accessible version of this chart or an audio description, you can find it in the accessibility folder)</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32"/>
          <p:cNvSpPr txBox="1"/>
          <p:nvPr>
            <p:ph type="title"/>
          </p:nvPr>
        </p:nvSpPr>
        <p:spPr>
          <a:xfrm>
            <a:off x="380200" y="199175"/>
            <a:ext cx="8512500" cy="250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3 Bad Weeks: Hunker down with your household</a:t>
            </a:r>
            <a:endParaRPr/>
          </a:p>
        </p:txBody>
      </p:sp>
      <p:sp>
        <p:nvSpPr>
          <p:cNvPr id="184" name="Google Shape;184;p32"/>
          <p:cNvSpPr txBox="1"/>
          <p:nvPr>
            <p:ph idx="1" type="body"/>
          </p:nvPr>
        </p:nvSpPr>
        <p:spPr>
          <a:xfrm>
            <a:off x="380200" y="740200"/>
            <a:ext cx="8512500" cy="409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800"/>
              <a:t>Examples of three week scenarios</a:t>
            </a:r>
            <a:endParaRPr b="1" sz="1800"/>
          </a:p>
          <a:p>
            <a:pPr indent="-342900" lvl="0" marL="457200" rtl="0" algn="l">
              <a:spcBef>
                <a:spcPts val="1200"/>
              </a:spcBef>
              <a:spcAft>
                <a:spcPts val="0"/>
              </a:spcAft>
              <a:buSzPts val="1800"/>
              <a:buChar char="●"/>
            </a:pPr>
            <a:r>
              <a:rPr lang="en" sz="1800"/>
              <a:t>Quarantine or unexpected communicable disease incident</a:t>
            </a:r>
            <a:endParaRPr sz="1800"/>
          </a:p>
          <a:p>
            <a:pPr indent="-342900" lvl="0" marL="457200" rtl="0" algn="l">
              <a:spcBef>
                <a:spcPts val="0"/>
              </a:spcBef>
              <a:spcAft>
                <a:spcPts val="0"/>
              </a:spcAft>
              <a:buSzPts val="1800"/>
              <a:buChar char="●"/>
            </a:pPr>
            <a:r>
              <a:rPr lang="en" sz="1800"/>
              <a:t>Extended weather events that impede travel and confine you to your home or neighborhood (Flooding, blizzards)</a:t>
            </a:r>
            <a:endParaRPr sz="1800"/>
          </a:p>
          <a:p>
            <a:pPr indent="-342900" lvl="0" marL="457200" rtl="0" algn="l">
              <a:spcBef>
                <a:spcPts val="0"/>
              </a:spcBef>
              <a:spcAft>
                <a:spcPts val="0"/>
              </a:spcAft>
              <a:buSzPts val="1800"/>
              <a:buChar char="●"/>
            </a:pPr>
            <a:r>
              <a:rPr lang="en" sz="1800"/>
              <a:t>Extreme weather or temperatures that last a week or longer (heat wave, polar vortex)</a:t>
            </a:r>
            <a:endParaRPr sz="1800"/>
          </a:p>
          <a:p>
            <a:pPr indent="0" lvl="0" marL="0" rtl="0" algn="l">
              <a:spcBef>
                <a:spcPts val="1200"/>
              </a:spcBef>
              <a:spcAft>
                <a:spcPts val="0"/>
              </a:spcAft>
              <a:buNone/>
            </a:pPr>
            <a:r>
              <a:rPr b="1" lang="en" sz="1800"/>
              <a:t>Preparedness</a:t>
            </a:r>
            <a:endParaRPr b="1" sz="1800"/>
          </a:p>
          <a:p>
            <a:pPr indent="-342900" lvl="0" marL="457200" rtl="0" algn="l">
              <a:spcBef>
                <a:spcPts val="1200"/>
              </a:spcBef>
              <a:spcAft>
                <a:spcPts val="0"/>
              </a:spcAft>
              <a:buSzPts val="1800"/>
              <a:buChar char="●"/>
            </a:pPr>
            <a:r>
              <a:rPr lang="en" sz="1800"/>
              <a:t>Lifestyle change that includes having approximately a month of supplies which you rotate out</a:t>
            </a:r>
            <a:endParaRPr sz="1800"/>
          </a:p>
          <a:p>
            <a:pPr indent="-342900" lvl="0" marL="457200" rtl="0" algn="l">
              <a:spcBef>
                <a:spcPts val="0"/>
              </a:spcBef>
              <a:spcAft>
                <a:spcPts val="0"/>
              </a:spcAft>
              <a:buSzPts val="1800"/>
              <a:buChar char="●"/>
            </a:pPr>
            <a:r>
              <a:rPr lang="en" sz="1800"/>
              <a:t>Practice using any preparedness items or gear regularly</a:t>
            </a:r>
            <a:endParaRPr sz="1800"/>
          </a:p>
          <a:p>
            <a:pPr indent="-342900" lvl="0" marL="457200" rtl="0" algn="l">
              <a:spcBef>
                <a:spcPts val="0"/>
              </a:spcBef>
              <a:spcAft>
                <a:spcPts val="0"/>
              </a:spcAft>
              <a:buSzPts val="1800"/>
              <a:buChar char="●"/>
            </a:pPr>
            <a:r>
              <a:rPr lang="en" sz="1800"/>
              <a:t>Think about water sources &amp; purification methods rather than stocking 3 weeks of water</a:t>
            </a:r>
            <a:endParaRPr b="1" sz="23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5"/>
          <p:cNvSpPr txBox="1"/>
          <p:nvPr>
            <p:ph idx="2" type="subTitle"/>
          </p:nvPr>
        </p:nvSpPr>
        <p:spPr>
          <a:xfrm>
            <a:off x="518400" y="1231650"/>
            <a:ext cx="8107200" cy="3733500"/>
          </a:xfrm>
          <a:prstGeom prst="rect">
            <a:avLst/>
          </a:prstGeom>
        </p:spPr>
        <p:txBody>
          <a:bodyPr anchorCtr="0" anchor="t" bIns="91425" lIns="91425" spcFirstLastPara="1" rIns="91425" wrap="square" tIns="91425">
            <a:noAutofit/>
          </a:bodyPr>
          <a:lstStyle/>
          <a:p>
            <a:pPr indent="-374650" lvl="0" marL="457200" rtl="0" algn="l">
              <a:spcBef>
                <a:spcPts val="0"/>
              </a:spcBef>
              <a:spcAft>
                <a:spcPts val="0"/>
              </a:spcAft>
              <a:buSzPts val="2300"/>
              <a:buAutoNum type="arabicPeriod"/>
            </a:pPr>
            <a:r>
              <a:rPr lang="en" sz="2300"/>
              <a:t>Understand what it means to have a healthy relationship with emergency preparedness</a:t>
            </a:r>
            <a:endParaRPr sz="2300"/>
          </a:p>
          <a:p>
            <a:pPr indent="-374650" lvl="0" marL="457200" rtl="0" algn="l">
              <a:spcBef>
                <a:spcPts val="0"/>
              </a:spcBef>
              <a:spcAft>
                <a:spcPts val="0"/>
              </a:spcAft>
              <a:buSzPts val="2300"/>
              <a:buAutoNum type="arabicPeriod"/>
            </a:pPr>
            <a:r>
              <a:rPr lang="en" sz="2300"/>
              <a:t>Understand how to prepare with an “all hazards” approach</a:t>
            </a:r>
            <a:endParaRPr sz="2300"/>
          </a:p>
          <a:p>
            <a:pPr indent="-374650" lvl="0" marL="457200" rtl="0" algn="l">
              <a:spcBef>
                <a:spcPts val="0"/>
              </a:spcBef>
              <a:spcAft>
                <a:spcPts val="0"/>
              </a:spcAft>
              <a:buSzPts val="2300"/>
              <a:buAutoNum type="arabicPeriod"/>
            </a:pPr>
            <a:r>
              <a:rPr lang="en" sz="2300"/>
              <a:t>Understand your role in preparedness as an individual, a household, and a community member</a:t>
            </a:r>
            <a:endParaRPr sz="2300"/>
          </a:p>
          <a:p>
            <a:pPr indent="-374650" lvl="0" marL="457200" rtl="0" algn="l">
              <a:spcBef>
                <a:spcPts val="0"/>
              </a:spcBef>
              <a:spcAft>
                <a:spcPts val="0"/>
              </a:spcAft>
              <a:buSzPts val="2300"/>
              <a:buAutoNum type="arabicPeriod"/>
            </a:pPr>
            <a:r>
              <a:rPr lang="en" sz="2300"/>
              <a:t>Understand how emergency or disaster timeframes affect preparedness</a:t>
            </a:r>
            <a:endParaRPr sz="2300"/>
          </a:p>
          <a:p>
            <a:pPr indent="-374650" lvl="0" marL="457200" rtl="0" algn="l">
              <a:spcBef>
                <a:spcPts val="0"/>
              </a:spcBef>
              <a:spcAft>
                <a:spcPts val="0"/>
              </a:spcAft>
              <a:buSzPts val="2300"/>
              <a:buAutoNum type="arabicPeriod"/>
            </a:pPr>
            <a:r>
              <a:rPr lang="en" sz="2300"/>
              <a:t>Begin your emergency preparedness planning process</a:t>
            </a:r>
            <a:endParaRPr sz="2300"/>
          </a:p>
        </p:txBody>
      </p:sp>
      <p:sp>
        <p:nvSpPr>
          <p:cNvPr id="77" name="Google Shape;77;p15"/>
          <p:cNvSpPr txBox="1"/>
          <p:nvPr>
            <p:ph idx="2" type="subTitle"/>
          </p:nvPr>
        </p:nvSpPr>
        <p:spPr>
          <a:xfrm>
            <a:off x="518400" y="338850"/>
            <a:ext cx="8107200" cy="892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500">
                <a:latin typeface="Merriweather"/>
                <a:ea typeface="Merriweather"/>
                <a:cs typeface="Merriweather"/>
                <a:sym typeface="Merriweather"/>
              </a:rPr>
              <a:t>Learning Objectives</a:t>
            </a:r>
            <a:endParaRPr sz="3500">
              <a:latin typeface="Merriweather"/>
              <a:ea typeface="Merriweather"/>
              <a:cs typeface="Merriweather"/>
              <a:sym typeface="Merriweathe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33"/>
          <p:cNvSpPr txBox="1"/>
          <p:nvPr>
            <p:ph idx="2" type="subTitle"/>
          </p:nvPr>
        </p:nvSpPr>
        <p:spPr>
          <a:xfrm>
            <a:off x="86850" y="217925"/>
            <a:ext cx="8970300" cy="1524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900">
                <a:latin typeface="Merriweather"/>
                <a:ea typeface="Merriweather"/>
                <a:cs typeface="Merriweather"/>
                <a:sym typeface="Merriweather"/>
              </a:rPr>
              <a:t>Considering comfort for 3 week prep</a:t>
            </a:r>
            <a:endParaRPr sz="2900">
              <a:latin typeface="Merriweather"/>
              <a:ea typeface="Merriweather"/>
              <a:cs typeface="Merriweather"/>
              <a:sym typeface="Merriweather"/>
            </a:endParaRPr>
          </a:p>
          <a:p>
            <a:pPr indent="0" lvl="0" marL="0" rtl="0" algn="ctr">
              <a:spcBef>
                <a:spcPts val="0"/>
              </a:spcBef>
              <a:spcAft>
                <a:spcPts val="0"/>
              </a:spcAft>
              <a:buNone/>
            </a:pPr>
            <a:r>
              <a:t/>
            </a:r>
            <a:endParaRPr sz="1400"/>
          </a:p>
          <a:p>
            <a:pPr indent="0" lvl="0" marL="0" rtl="0" algn="ctr">
              <a:spcBef>
                <a:spcPts val="0"/>
              </a:spcBef>
              <a:spcAft>
                <a:spcPts val="0"/>
              </a:spcAft>
              <a:buNone/>
            </a:pPr>
            <a:r>
              <a:rPr lang="en" sz="2300"/>
              <a:t>F</a:t>
            </a:r>
            <a:r>
              <a:rPr lang="en" sz="2300"/>
              <a:t>red realizes the importance of comfort in preparedness…</a:t>
            </a:r>
            <a:endParaRPr sz="2300"/>
          </a:p>
        </p:txBody>
      </p:sp>
      <p:pic>
        <p:nvPicPr>
          <p:cNvPr descr="You already ordered the beans.  For more Portlandia videos: http://goo.gl/sJUx4A #Portlandia&#10;&#10;Catch up on the final season of Portlandia: https://goo.gl/Ymxm5&#10;&#10;Subscribe to IFC to see clips, behind the scenes, web exclusives, and more!: http://goo.gl/1aOr5r&#10;&#10;Fred Armisen, Carrie Brownstein and many more of Portlandia’s most loved and eccentric characters are back for a seventh season of the Emmy®-­‐ nominated, WGA and Peabody award-­‐winning comedy series.&#10;&#10;The Always On, Slightly Off hub for movies, comedy, and IFC originals. &#10;&#10;More from IFC: &#10;Official IFC Website: http://www.ifc.com/&#10;Like IFC: https://www.facebook.com/IFC&#10;Follow IFC: http://twitter.com/IFCtv&#10;IFC Google+: http://goo.gl/Nhxf1L IFC is the home of offbeat, unexpected comedies. Original series Portlandia, Documentary Now!, Brockmire and the upcoming Sherman’s Showcase air alongside fan-favorite movies and comedic cult TV shows. IFC is owned and operated by AMC Networks Inc., and available across multiple platforms. IFC is Always On Slightly Off." id="190" name="Google Shape;190;p33" title="Disaster Hut ft. Kumail Nanjiani | Portlandia | Season 8">
            <a:hlinkClick r:id="rId3"/>
          </p:cNvPr>
          <p:cNvPicPr preferRelativeResize="0"/>
          <p:nvPr/>
        </p:nvPicPr>
        <p:blipFill>
          <a:blip r:embed="rId4">
            <a:alphaModFix/>
          </a:blip>
          <a:stretch>
            <a:fillRect/>
          </a:stretch>
        </p:blipFill>
        <p:spPr>
          <a:xfrm>
            <a:off x="1443313" y="1474725"/>
            <a:ext cx="6257375" cy="35197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0"/>
                                        </p:tgtEl>
                                        <p:attrNameLst>
                                          <p:attrName>style.visibility</p:attrName>
                                        </p:attrNameLst>
                                      </p:cBhvr>
                                      <p:to>
                                        <p:strVal val="visible"/>
                                      </p:to>
                                    </p:set>
                                    <p:animEffect filter="fade" transition="in">
                                      <p:cBhvr>
                                        <p:cTn dur="1000"/>
                                        <p:tgtEl>
                                          <p:spTgt spid="19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94" name="Shape 194"/>
        <p:cNvGrpSpPr/>
        <p:nvPr/>
      </p:nvGrpSpPr>
      <p:grpSpPr>
        <a:xfrm>
          <a:off x="0" y="0"/>
          <a:ext cx="0" cy="0"/>
          <a:chOff x="0" y="0"/>
          <a:chExt cx="0" cy="0"/>
        </a:xfrm>
      </p:grpSpPr>
      <p:graphicFrame>
        <p:nvGraphicFramePr>
          <p:cNvPr id="195" name="Google Shape;195;p34"/>
          <p:cNvGraphicFramePr/>
          <p:nvPr/>
        </p:nvGraphicFramePr>
        <p:xfrm>
          <a:off x="852263" y="1764413"/>
          <a:ext cx="3000000" cy="3000000"/>
        </p:xfrm>
        <a:graphic>
          <a:graphicData uri="http://schemas.openxmlformats.org/drawingml/2006/table">
            <a:tbl>
              <a:tblPr>
                <a:noFill/>
                <a:tableStyleId>{C8C93B7A-CE65-4FE1-96D5-A22F7EF542E4}</a:tableStyleId>
              </a:tblPr>
              <a:tblGrid>
                <a:gridCol w="2870425"/>
                <a:gridCol w="2284525"/>
                <a:gridCol w="2284525"/>
              </a:tblGrid>
              <a:tr h="200025">
                <a:tc>
                  <a:txBody>
                    <a:bodyPr/>
                    <a:lstStyle/>
                    <a:p>
                      <a:pPr indent="0" lvl="0" marL="0" rtl="0" algn="l">
                        <a:lnSpc>
                          <a:spcPct val="115000"/>
                        </a:lnSpc>
                        <a:spcBef>
                          <a:spcPts val="0"/>
                        </a:spcBef>
                        <a:spcAft>
                          <a:spcPts val="0"/>
                        </a:spcAft>
                        <a:buNone/>
                      </a:pPr>
                      <a:r>
                        <a:rPr b="1" lang="en" sz="2000"/>
                        <a:t>Light &amp; Power</a:t>
                      </a:r>
                      <a:endParaRPr b="1" sz="2000"/>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2000"/>
                        <a:t>Skills</a:t>
                      </a:r>
                      <a:endParaRPr sz="2000"/>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2000"/>
                        <a:t>Stuff</a:t>
                      </a:r>
                      <a:endParaRPr sz="2000"/>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b="1" i="1" lang="en" sz="2000"/>
                        <a:t>If your power was off, how will you...</a:t>
                      </a:r>
                      <a:endParaRPr b="1" i="1" sz="2000"/>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t/>
                      </a:r>
                      <a:endParaRPr sz="2000"/>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t/>
                      </a:r>
                      <a:endParaRPr sz="2000"/>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r>
              <a:tr h="781050">
                <a:tc>
                  <a:txBody>
                    <a:bodyPr/>
                    <a:lstStyle/>
                    <a:p>
                      <a:pPr indent="0" lvl="0" marL="0" rtl="0" algn="l">
                        <a:lnSpc>
                          <a:spcPct val="115000"/>
                        </a:lnSpc>
                        <a:spcBef>
                          <a:spcPts val="0"/>
                        </a:spcBef>
                        <a:spcAft>
                          <a:spcPts val="0"/>
                        </a:spcAft>
                        <a:buNone/>
                      </a:pPr>
                      <a:r>
                        <a:rPr lang="en" sz="2000"/>
                        <a:t>Have light?</a:t>
                      </a:r>
                      <a:endParaRPr sz="2000"/>
                    </a:p>
                  </a:txBody>
                  <a:tcPr marT="19050" marB="19050" marR="28575" marL="2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800"/>
                        <a:t>Kids know not to use matches alone, adults comfortable with generator</a:t>
                      </a:r>
                      <a:endParaRPr sz="1800"/>
                    </a:p>
                    <a:p>
                      <a:pPr indent="0" lvl="0" marL="0" rtl="0" algn="l">
                        <a:spcBef>
                          <a:spcPts val="0"/>
                        </a:spcBef>
                        <a:spcAft>
                          <a:spcPts val="0"/>
                        </a:spcAft>
                        <a:buNone/>
                      </a:pPr>
                      <a:r>
                        <a:rPr lang="en" sz="1800"/>
                        <a:t>Flashlights &amp; candles, propane generator for lights</a:t>
                      </a:r>
                      <a:endParaRPr sz="1800"/>
                    </a:p>
                  </a:txBody>
                  <a:tcPr marT="19050" marB="19050" marR="28575" marL="2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800"/>
                        <a:t>Kids know not to use matches alone, adults comfortable with generator</a:t>
                      </a:r>
                      <a:endParaRPr sz="1800"/>
                    </a:p>
                    <a:p>
                      <a:pPr indent="0" lvl="0" marL="0" rtl="0" algn="l">
                        <a:spcBef>
                          <a:spcPts val="0"/>
                        </a:spcBef>
                        <a:spcAft>
                          <a:spcPts val="0"/>
                        </a:spcAft>
                        <a:buNone/>
                      </a:pPr>
                      <a:r>
                        <a:rPr lang="en" sz="1800"/>
                        <a:t>Flashlights &amp; candles, propane generator for lights</a:t>
                      </a:r>
                      <a:endParaRPr sz="1800"/>
                    </a:p>
                  </a:txBody>
                  <a:tcPr marT="19050" marB="19050" marR="28575" marL="2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r>
            </a:tbl>
          </a:graphicData>
        </a:graphic>
      </p:graphicFrame>
      <p:sp>
        <p:nvSpPr>
          <p:cNvPr id="196" name="Google Shape;196;p34"/>
          <p:cNvSpPr txBox="1"/>
          <p:nvPr>
            <p:ph idx="4294967295" type="title"/>
          </p:nvPr>
        </p:nvSpPr>
        <p:spPr>
          <a:xfrm>
            <a:off x="624450" y="273924"/>
            <a:ext cx="7895100" cy="1400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3 Bad Weeks Sample Plan</a:t>
            </a:r>
            <a:endParaRPr sz="2355"/>
          </a:p>
          <a:p>
            <a:pPr indent="0" lvl="0" marL="0" rtl="0" algn="ctr">
              <a:spcBef>
                <a:spcPts val="0"/>
              </a:spcBef>
              <a:spcAft>
                <a:spcPts val="0"/>
              </a:spcAft>
              <a:buNone/>
            </a:pPr>
            <a:r>
              <a:rPr lang="en" sz="2022"/>
              <a:t>(Note: this sample plan is in Worksheet 2 of the Student Workbook. For a more screen reader accessible version of this chart or an audio description, you can find it in the </a:t>
            </a:r>
            <a:r>
              <a:rPr lang="en" sz="2022"/>
              <a:t>accessibility</a:t>
            </a:r>
            <a:r>
              <a:rPr lang="en" sz="2022"/>
              <a:t> folder)</a:t>
            </a:r>
            <a:endParaRPr sz="2022"/>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35"/>
          <p:cNvSpPr txBox="1"/>
          <p:nvPr>
            <p:ph idx="2" type="subTitle"/>
          </p:nvPr>
        </p:nvSpPr>
        <p:spPr>
          <a:xfrm>
            <a:off x="1658100" y="1397550"/>
            <a:ext cx="5827800" cy="1996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latin typeface="Merriweather"/>
                <a:ea typeface="Merriweather"/>
                <a:cs typeface="Merriweather"/>
                <a:sym typeface="Merriweather"/>
              </a:rPr>
              <a:t>Activity</a:t>
            </a:r>
            <a:endParaRPr sz="3000">
              <a:latin typeface="Merriweather"/>
              <a:ea typeface="Merriweather"/>
              <a:cs typeface="Merriweather"/>
              <a:sym typeface="Merriweather"/>
            </a:endParaRPr>
          </a:p>
          <a:p>
            <a:pPr indent="0" lvl="0" marL="0" rtl="0" algn="ctr">
              <a:spcBef>
                <a:spcPts val="0"/>
              </a:spcBef>
              <a:spcAft>
                <a:spcPts val="0"/>
              </a:spcAft>
              <a:buNone/>
            </a:pPr>
            <a:r>
              <a:t/>
            </a:r>
            <a:endParaRPr sz="2500"/>
          </a:p>
          <a:p>
            <a:pPr indent="0" lvl="0" marL="0" rtl="0" algn="ctr">
              <a:spcBef>
                <a:spcPts val="0"/>
              </a:spcBef>
              <a:spcAft>
                <a:spcPts val="0"/>
              </a:spcAft>
              <a:buNone/>
            </a:pPr>
            <a:r>
              <a:rPr lang="en" sz="2500"/>
              <a:t>Pick one area of preparedness and fill out your worksheet for “3 bad weeks”</a:t>
            </a:r>
            <a:endParaRPr sz="25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36"/>
          <p:cNvSpPr txBox="1"/>
          <p:nvPr>
            <p:ph type="title"/>
          </p:nvPr>
        </p:nvSpPr>
        <p:spPr>
          <a:xfrm>
            <a:off x="380200" y="199175"/>
            <a:ext cx="8763900" cy="250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2500"/>
              <a:t>3 Bad Months: Community transformation &amp; resilience</a:t>
            </a:r>
            <a:endParaRPr sz="2500"/>
          </a:p>
        </p:txBody>
      </p:sp>
      <p:sp>
        <p:nvSpPr>
          <p:cNvPr id="207" name="Google Shape;207;p36"/>
          <p:cNvSpPr txBox="1"/>
          <p:nvPr>
            <p:ph idx="1" type="body"/>
          </p:nvPr>
        </p:nvSpPr>
        <p:spPr>
          <a:xfrm>
            <a:off x="380200" y="777250"/>
            <a:ext cx="8512500" cy="4061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800"/>
              <a:t>Examples</a:t>
            </a:r>
            <a:endParaRPr b="1" sz="1800"/>
          </a:p>
          <a:p>
            <a:pPr indent="-342900" lvl="0" marL="457200" rtl="0" algn="l">
              <a:spcBef>
                <a:spcPts val="1200"/>
              </a:spcBef>
              <a:spcAft>
                <a:spcPts val="0"/>
              </a:spcAft>
              <a:buSzPts val="1800"/>
              <a:buChar char="●"/>
            </a:pPr>
            <a:r>
              <a:rPr lang="en" sz="1800"/>
              <a:t>Long term power issues of infrastructure damage (ex: Hurricane Maria 181 day outage)</a:t>
            </a:r>
            <a:endParaRPr sz="1800"/>
          </a:p>
          <a:p>
            <a:pPr indent="-342900" lvl="0" marL="457200" rtl="0" algn="l">
              <a:spcBef>
                <a:spcPts val="0"/>
              </a:spcBef>
              <a:spcAft>
                <a:spcPts val="0"/>
              </a:spcAft>
              <a:buSzPts val="1800"/>
              <a:buChar char="●"/>
            </a:pPr>
            <a:r>
              <a:rPr lang="en" sz="1800"/>
              <a:t>Long term medical emergencies (ex: COVID-19)</a:t>
            </a:r>
            <a:endParaRPr sz="1800"/>
          </a:p>
          <a:p>
            <a:pPr indent="0" lvl="0" marL="0" rtl="0" algn="l">
              <a:spcBef>
                <a:spcPts val="1200"/>
              </a:spcBef>
              <a:spcAft>
                <a:spcPts val="0"/>
              </a:spcAft>
              <a:buNone/>
            </a:pPr>
            <a:r>
              <a:rPr b="1" lang="en" sz="1800"/>
              <a:t>Preparedness</a:t>
            </a:r>
            <a:endParaRPr sz="1800"/>
          </a:p>
          <a:p>
            <a:pPr indent="-342900" lvl="0" marL="457200" rtl="0" algn="l">
              <a:spcBef>
                <a:spcPts val="1200"/>
              </a:spcBef>
              <a:spcAft>
                <a:spcPts val="0"/>
              </a:spcAft>
              <a:buSzPts val="1800"/>
              <a:buChar char="●"/>
            </a:pPr>
            <a:r>
              <a:rPr lang="en" sz="1800"/>
              <a:t>Lifestyle shift (this will take time!)</a:t>
            </a:r>
            <a:endParaRPr sz="1800"/>
          </a:p>
          <a:p>
            <a:pPr indent="-342900" lvl="0" marL="457200" rtl="0" algn="l">
              <a:spcBef>
                <a:spcPts val="0"/>
              </a:spcBef>
              <a:spcAft>
                <a:spcPts val="0"/>
              </a:spcAft>
              <a:buSzPts val="1800"/>
              <a:buChar char="●"/>
            </a:pPr>
            <a:r>
              <a:rPr lang="en" sz="1800"/>
              <a:t>Longer term supplies of food, medical, power sources, etc. that you rotate out</a:t>
            </a:r>
            <a:endParaRPr sz="1800"/>
          </a:p>
          <a:p>
            <a:pPr indent="-342900" lvl="0" marL="457200" rtl="0" algn="l">
              <a:spcBef>
                <a:spcPts val="0"/>
              </a:spcBef>
              <a:spcAft>
                <a:spcPts val="0"/>
              </a:spcAft>
              <a:buSzPts val="1800"/>
              <a:buChar char="●"/>
            </a:pPr>
            <a:r>
              <a:rPr lang="en" sz="1800"/>
              <a:t>Building skills like foraging, hunting, gardening, mending, first aid, etc.</a:t>
            </a:r>
            <a:endParaRPr sz="1800"/>
          </a:p>
          <a:p>
            <a:pPr indent="-342900" lvl="0" marL="457200" rtl="0" algn="l">
              <a:spcBef>
                <a:spcPts val="0"/>
              </a:spcBef>
              <a:spcAft>
                <a:spcPts val="0"/>
              </a:spcAft>
              <a:buSzPts val="1800"/>
              <a:buChar char="●"/>
            </a:pPr>
            <a:r>
              <a:rPr lang="en" sz="1800"/>
              <a:t>Understand the skills of your community members</a:t>
            </a:r>
            <a:endParaRPr sz="1800"/>
          </a:p>
          <a:p>
            <a:pPr indent="-342900" lvl="0" marL="457200" rtl="0" algn="l">
              <a:spcBef>
                <a:spcPts val="0"/>
              </a:spcBef>
              <a:spcAft>
                <a:spcPts val="0"/>
              </a:spcAft>
              <a:buSzPts val="1800"/>
              <a:buChar char="●"/>
            </a:pPr>
            <a:r>
              <a:rPr lang="en" sz="1800"/>
              <a:t>Community connectedness and teamwork</a:t>
            </a:r>
            <a:endParaRPr sz="1800"/>
          </a:p>
          <a:p>
            <a:pPr indent="-342900" lvl="0" marL="457200" rtl="0" algn="l">
              <a:spcBef>
                <a:spcPts val="0"/>
              </a:spcBef>
              <a:spcAft>
                <a:spcPts val="0"/>
              </a:spcAft>
              <a:buSzPts val="1800"/>
              <a:buChar char="●"/>
            </a:pPr>
            <a:r>
              <a:rPr lang="en" sz="1800"/>
              <a:t>Community is collectively aware that preparedness is important</a:t>
            </a:r>
            <a:endParaRPr b="1" sz="22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37"/>
          <p:cNvSpPr txBox="1"/>
          <p:nvPr>
            <p:ph idx="2" type="subTitle"/>
          </p:nvPr>
        </p:nvSpPr>
        <p:spPr>
          <a:xfrm>
            <a:off x="86850" y="217925"/>
            <a:ext cx="8970300" cy="1524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400">
                <a:latin typeface="Merriweather"/>
                <a:ea typeface="Merriweather"/>
                <a:cs typeface="Merriweather"/>
                <a:sym typeface="Merriweather"/>
              </a:rPr>
              <a:t>Community &amp; inventory for 3 month prep</a:t>
            </a:r>
            <a:endParaRPr sz="2400">
              <a:latin typeface="Merriweather"/>
              <a:ea typeface="Merriweather"/>
              <a:cs typeface="Merriweather"/>
              <a:sym typeface="Merriweather"/>
            </a:endParaRPr>
          </a:p>
          <a:p>
            <a:pPr indent="0" lvl="0" marL="0" rtl="0" algn="ctr">
              <a:spcBef>
                <a:spcPts val="0"/>
              </a:spcBef>
              <a:spcAft>
                <a:spcPts val="0"/>
              </a:spcAft>
              <a:buNone/>
            </a:pPr>
            <a:r>
              <a:t/>
            </a:r>
            <a:endParaRPr sz="700"/>
          </a:p>
          <a:p>
            <a:pPr indent="0" lvl="0" marL="0" rtl="0" algn="ctr">
              <a:spcBef>
                <a:spcPts val="0"/>
              </a:spcBef>
              <a:spcAft>
                <a:spcPts val="0"/>
              </a:spcAft>
              <a:buNone/>
            </a:pPr>
            <a:r>
              <a:rPr lang="en" sz="1900"/>
              <a:t>Dwight shows us what happens if you don’t rotate supplies &amp; shows us how unhealthy preparation can be detrimental to community resilience…</a:t>
            </a:r>
            <a:endParaRPr sz="1900"/>
          </a:p>
        </p:txBody>
      </p:sp>
      <p:pic>
        <p:nvPicPr>
          <p:cNvPr descr="Dwight (Rainn Wilson) shovels nearly-expired food from his survival shelter into his mouth as he debates the possibility of a nuclear winter with Jim (John Krasinski).&#10;&#10;Episode Highlight: &quot;Todd Packer&quot; Season 7, Episode 17&#10;Streaming now on Peacock: https://pck.tv/3mPrdWB&#10;&#10;Watch The Office US on Google Play: http://bit.ly/2xYQkLD &amp; iTunes http://apple.co/2eW0rcK &#10;Subscribe: https://www.youtube.com/channel/UCa90xqK2odw1KV5wHU9WRhg?sub_confirmation=1&#10;&#10;Welcome to The Office Channel!&#10;&#10;This channel is dedicated to everything The Office, from behind-the-scenes videos to fan theories. We'll be uploading new videos every week, so be sure to subscribe and hit the bell icon to be notified when we upload new content.&#10;&#10;In this channel, you'll find:&#10;* Behind-the-scenes videos: We'll take you behind-the-scenes of The Office, showing you how the show was made and what it was like to work on set.&#10;* Fan theories: We'll share some of the most popular fan theories about The Office, and we'll even share some of our own.&#10;* Episode recaps: Relive your favorite moments from Michael Scott, Dwight Schrute, Jim Halpert, and more…&#10;* Character interviews: We'll interview the cast and crew of The Office, getting their insights into the show and their characters.&#10;* Peacock exclusives: We’ll upload never-before-seen deleted scenes, bloopers, and gag reels.&#10;&#10;If you're a fan of The Office, then this is the channel for you! Subscribe today and never miss a beat.&#10;&#10;FB : https://www.facebook.com/TheOfficeTV&#10;Twitter : https://twitter.com/theofficetv&#10;Website : http://www.nbc.com/the-office&#10;&#10;#TheOffice #USA #nbc&#10;&#10;Dwight Eats His Survival Food - The Office&#10;https://youtu.be/oKGWtKeKdmQ&#10;&#10;The Office&#10;http://www.youtube.com/theoffice" id="213" name="Google Shape;213;p37" title="Dwight Eats His Survival Food - The Office">
            <a:hlinkClick r:id="rId3"/>
          </p:cNvPr>
          <p:cNvPicPr preferRelativeResize="0"/>
          <p:nvPr/>
        </p:nvPicPr>
        <p:blipFill>
          <a:blip r:embed="rId4">
            <a:alphaModFix/>
          </a:blip>
          <a:stretch>
            <a:fillRect/>
          </a:stretch>
        </p:blipFill>
        <p:spPr>
          <a:xfrm>
            <a:off x="1461550" y="1443725"/>
            <a:ext cx="6220900" cy="34992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
                                        </p:tgtEl>
                                        <p:attrNameLst>
                                          <p:attrName>style.visibility</p:attrName>
                                        </p:attrNameLst>
                                      </p:cBhvr>
                                      <p:to>
                                        <p:strVal val="visible"/>
                                      </p:to>
                                    </p:set>
                                    <p:animEffect filter="fade" transition="in">
                                      <p:cBhvr>
                                        <p:cTn dur="1000"/>
                                        <p:tgtEl>
                                          <p:spTgt spid="21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17" name="Shape 217"/>
        <p:cNvGrpSpPr/>
        <p:nvPr/>
      </p:nvGrpSpPr>
      <p:grpSpPr>
        <a:xfrm>
          <a:off x="0" y="0"/>
          <a:ext cx="0" cy="0"/>
          <a:chOff x="0" y="0"/>
          <a:chExt cx="0" cy="0"/>
        </a:xfrm>
      </p:grpSpPr>
      <p:graphicFrame>
        <p:nvGraphicFramePr>
          <p:cNvPr id="218" name="Google Shape;218;p38"/>
          <p:cNvGraphicFramePr/>
          <p:nvPr/>
        </p:nvGraphicFramePr>
        <p:xfrm>
          <a:off x="564213" y="1251063"/>
          <a:ext cx="3000000" cy="3000000"/>
        </p:xfrm>
        <a:graphic>
          <a:graphicData uri="http://schemas.openxmlformats.org/drawingml/2006/table">
            <a:tbl>
              <a:tblPr>
                <a:noFill/>
                <a:tableStyleId>{C8C93B7A-CE65-4FE1-96D5-A22F7EF542E4}</a:tableStyleId>
              </a:tblPr>
              <a:tblGrid>
                <a:gridCol w="2328550"/>
                <a:gridCol w="2843500"/>
                <a:gridCol w="2843500"/>
              </a:tblGrid>
              <a:tr h="200025">
                <a:tc>
                  <a:txBody>
                    <a:bodyPr/>
                    <a:lstStyle/>
                    <a:p>
                      <a:pPr indent="0" lvl="0" marL="0" rtl="0" algn="l">
                        <a:lnSpc>
                          <a:spcPct val="115000"/>
                        </a:lnSpc>
                        <a:spcBef>
                          <a:spcPts val="0"/>
                        </a:spcBef>
                        <a:spcAft>
                          <a:spcPts val="0"/>
                        </a:spcAft>
                        <a:buNone/>
                      </a:pPr>
                      <a:r>
                        <a:rPr b="1" lang="en" sz="2000"/>
                        <a:t>Light &amp; Power</a:t>
                      </a:r>
                      <a:endParaRPr b="1" sz="2000"/>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2000"/>
                        <a:t>Skills</a:t>
                      </a:r>
                      <a:endParaRPr sz="2000"/>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2000"/>
                        <a:t>Stuff</a:t>
                      </a:r>
                      <a:endParaRPr sz="2000"/>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r>
              <a:tr h="200025">
                <a:tc>
                  <a:txBody>
                    <a:bodyPr/>
                    <a:lstStyle/>
                    <a:p>
                      <a:pPr indent="0" lvl="0" marL="0" rtl="0" algn="l">
                        <a:lnSpc>
                          <a:spcPct val="115000"/>
                        </a:lnSpc>
                        <a:spcBef>
                          <a:spcPts val="0"/>
                        </a:spcBef>
                        <a:spcAft>
                          <a:spcPts val="0"/>
                        </a:spcAft>
                        <a:buNone/>
                      </a:pPr>
                      <a:r>
                        <a:rPr b="1" i="1" lang="en" sz="2000"/>
                        <a:t>If your power was off, how will you...</a:t>
                      </a:r>
                      <a:endParaRPr b="1" i="1" sz="2000"/>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t/>
                      </a:r>
                      <a:endParaRPr sz="2000"/>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t/>
                      </a:r>
                      <a:endParaRPr sz="2000"/>
                    </a:p>
                  </a:txBody>
                  <a:tcPr marT="19050" marB="19050" marR="28575" marL="28575" anchor="b">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r>
              <a:tr h="781050">
                <a:tc>
                  <a:txBody>
                    <a:bodyPr/>
                    <a:lstStyle/>
                    <a:p>
                      <a:pPr indent="0" lvl="0" marL="0" rtl="0" algn="l">
                        <a:lnSpc>
                          <a:spcPct val="115000"/>
                        </a:lnSpc>
                        <a:spcBef>
                          <a:spcPts val="0"/>
                        </a:spcBef>
                        <a:spcAft>
                          <a:spcPts val="0"/>
                        </a:spcAft>
                        <a:buNone/>
                      </a:pPr>
                      <a:r>
                        <a:rPr lang="en" sz="2000"/>
                        <a:t>Have light?</a:t>
                      </a:r>
                      <a:endParaRPr sz="2000"/>
                    </a:p>
                  </a:txBody>
                  <a:tcPr marT="19050" marB="19050" marR="28575" marL="2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700"/>
                        <a:t>Adjust to using daylight as much as possible, Kids know not to use matches alone, adults comfortable with generator. Check in with elderly neighbors to be sure they have enough batteries.</a:t>
                      </a:r>
                      <a:endParaRPr sz="1700"/>
                    </a:p>
                    <a:p>
                      <a:pPr indent="0" lvl="0" marL="0" rtl="0" algn="l">
                        <a:spcBef>
                          <a:spcPts val="0"/>
                        </a:spcBef>
                        <a:spcAft>
                          <a:spcPts val="0"/>
                        </a:spcAft>
                        <a:buNone/>
                      </a:pPr>
                      <a:r>
                        <a:rPr lang="en" sz="1700"/>
                        <a:t>Flashlights &amp; candles, propane generator for lights</a:t>
                      </a:r>
                      <a:endParaRPr sz="1700"/>
                    </a:p>
                  </a:txBody>
                  <a:tcPr marT="19050" marB="19050" marR="28575" marL="2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700"/>
                        <a:t>Adjust to using daylight as much as possible, Kids know not to use matches alone, adults comfortable with generator. Check in with elderly neighbors to be sure they have enough batteries.</a:t>
                      </a:r>
                      <a:endParaRPr sz="1700"/>
                    </a:p>
                    <a:p>
                      <a:pPr indent="0" lvl="0" marL="0" rtl="0" algn="l">
                        <a:spcBef>
                          <a:spcPts val="0"/>
                        </a:spcBef>
                        <a:spcAft>
                          <a:spcPts val="0"/>
                        </a:spcAft>
                        <a:buNone/>
                      </a:pPr>
                      <a:r>
                        <a:rPr lang="en" sz="1700"/>
                        <a:t>Flashlights &amp; candles, propane generator for lights</a:t>
                      </a:r>
                      <a:endParaRPr sz="1700"/>
                    </a:p>
                  </a:txBody>
                  <a:tcPr marT="19050" marB="19050" marR="28575" marL="28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solidFill>
                      <a:schemeClr val="lt1"/>
                    </a:solidFill>
                  </a:tcPr>
                </a:tc>
              </a:tr>
            </a:tbl>
          </a:graphicData>
        </a:graphic>
      </p:graphicFrame>
      <p:sp>
        <p:nvSpPr>
          <p:cNvPr id="219" name="Google Shape;219;p38"/>
          <p:cNvSpPr txBox="1"/>
          <p:nvPr>
            <p:ph idx="4294967295" type="title"/>
          </p:nvPr>
        </p:nvSpPr>
        <p:spPr>
          <a:xfrm>
            <a:off x="624438" y="406263"/>
            <a:ext cx="7895100" cy="8448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3 Bad Months Sample Plan</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39"/>
          <p:cNvSpPr txBox="1"/>
          <p:nvPr>
            <p:ph idx="2" type="subTitle"/>
          </p:nvPr>
        </p:nvSpPr>
        <p:spPr>
          <a:xfrm>
            <a:off x="583650" y="1216200"/>
            <a:ext cx="7976700" cy="2711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latin typeface="Merriweather"/>
                <a:ea typeface="Merriweather"/>
                <a:cs typeface="Merriweather"/>
                <a:sym typeface="Merriweather"/>
              </a:rPr>
              <a:t>Activity</a:t>
            </a:r>
            <a:endParaRPr sz="3000">
              <a:latin typeface="Merriweather"/>
              <a:ea typeface="Merriweather"/>
              <a:cs typeface="Merriweather"/>
              <a:sym typeface="Merriweather"/>
            </a:endParaRPr>
          </a:p>
          <a:p>
            <a:pPr indent="0" lvl="0" marL="0" rtl="0" algn="ctr">
              <a:spcBef>
                <a:spcPts val="0"/>
              </a:spcBef>
              <a:spcAft>
                <a:spcPts val="0"/>
              </a:spcAft>
              <a:buNone/>
            </a:pPr>
            <a:r>
              <a:t/>
            </a:r>
            <a:endParaRPr sz="2500"/>
          </a:p>
          <a:p>
            <a:pPr indent="0" lvl="0" marL="0" rtl="0" algn="ctr">
              <a:spcBef>
                <a:spcPts val="0"/>
              </a:spcBef>
              <a:spcAft>
                <a:spcPts val="0"/>
              </a:spcAft>
              <a:buNone/>
            </a:pPr>
            <a:r>
              <a:rPr lang="en" sz="2500"/>
              <a:t>In groups, discuss your personal skills and resources. Discuss the types of things you could contribute to your community in a “3 bad months” scenario.</a:t>
            </a:r>
            <a:endParaRPr sz="25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40"/>
          <p:cNvSpPr txBox="1"/>
          <p:nvPr>
            <p:ph idx="2" type="subTitle"/>
          </p:nvPr>
        </p:nvSpPr>
        <p:spPr>
          <a:xfrm>
            <a:off x="1408050" y="1326300"/>
            <a:ext cx="6327900" cy="2490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latin typeface="Merriweather"/>
                <a:ea typeface="Merriweather"/>
                <a:cs typeface="Merriweather"/>
                <a:sym typeface="Merriweather"/>
              </a:rPr>
              <a:t>Activity</a:t>
            </a:r>
            <a:endParaRPr sz="3000">
              <a:latin typeface="Merriweather"/>
              <a:ea typeface="Merriweather"/>
              <a:cs typeface="Merriweather"/>
              <a:sym typeface="Merriweather"/>
            </a:endParaRPr>
          </a:p>
          <a:p>
            <a:pPr indent="0" lvl="0" marL="0" rtl="0" algn="ctr">
              <a:spcBef>
                <a:spcPts val="0"/>
              </a:spcBef>
              <a:spcAft>
                <a:spcPts val="0"/>
              </a:spcAft>
              <a:buNone/>
            </a:pPr>
            <a:r>
              <a:t/>
            </a:r>
            <a:endParaRPr sz="2500"/>
          </a:p>
          <a:p>
            <a:pPr indent="0" lvl="0" marL="0" rtl="0" algn="ctr">
              <a:spcBef>
                <a:spcPts val="0"/>
              </a:spcBef>
              <a:spcAft>
                <a:spcPts val="0"/>
              </a:spcAft>
              <a:buNone/>
            </a:pPr>
            <a:r>
              <a:rPr lang="en" sz="2500"/>
              <a:t>Pick one area of preparedness and fill out your worksheet for “3 bad months” with your group.</a:t>
            </a:r>
            <a:endParaRPr sz="25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41"/>
          <p:cNvSpPr txBox="1"/>
          <p:nvPr>
            <p:ph idx="2" type="subTitle"/>
          </p:nvPr>
        </p:nvSpPr>
        <p:spPr>
          <a:xfrm>
            <a:off x="1571100" y="1580550"/>
            <a:ext cx="6306600" cy="2287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3200">
                <a:latin typeface="Merriweather"/>
                <a:ea typeface="Merriweather"/>
                <a:cs typeface="Merriweather"/>
                <a:sym typeface="Merriweather"/>
              </a:rPr>
              <a:t>Break</a:t>
            </a:r>
            <a:endParaRPr sz="270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42"/>
          <p:cNvSpPr txBox="1"/>
          <p:nvPr>
            <p:ph type="title"/>
          </p:nvPr>
        </p:nvSpPr>
        <p:spPr>
          <a:xfrm>
            <a:off x="350100" y="160025"/>
            <a:ext cx="8443800" cy="26853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Improving your preparedness before and after emergencies</a:t>
            </a:r>
            <a:endParaRPr sz="3700"/>
          </a:p>
        </p:txBody>
      </p:sp>
      <p:sp>
        <p:nvSpPr>
          <p:cNvPr id="240" name="Google Shape;240;p42"/>
          <p:cNvSpPr/>
          <p:nvPr/>
        </p:nvSpPr>
        <p:spPr>
          <a:xfrm>
            <a:off x="119573" y="1183675"/>
            <a:ext cx="3862500" cy="3639900"/>
          </a:xfrm>
          <a:prstGeom prst="roundRect">
            <a:avLst>
              <a:gd fmla="val 16667" name="adj"/>
            </a:avLst>
          </a:prstGeom>
          <a:solidFill>
            <a:schemeClr val="lt1"/>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2400">
                <a:latin typeface="DM Sans"/>
                <a:ea typeface="DM Sans"/>
                <a:cs typeface="DM Sans"/>
                <a:sym typeface="DM Sans"/>
              </a:rPr>
              <a:t>Reflect &amp; Improve After Emergencies</a:t>
            </a:r>
            <a:endParaRPr b="1" sz="2400">
              <a:latin typeface="DM Sans"/>
              <a:ea typeface="DM Sans"/>
              <a:cs typeface="DM Sans"/>
              <a:sym typeface="DM Sans"/>
            </a:endParaRPr>
          </a:p>
          <a:p>
            <a:pPr indent="-368300" lvl="0" marL="457200" rtl="0" algn="l">
              <a:spcBef>
                <a:spcPts val="0"/>
              </a:spcBef>
              <a:spcAft>
                <a:spcPts val="0"/>
              </a:spcAft>
              <a:buSzPts val="2200"/>
              <a:buFont typeface="DM Sans"/>
              <a:buChar char="●"/>
            </a:pPr>
            <a:r>
              <a:rPr b="1" lang="en" sz="2200">
                <a:latin typeface="DM Sans"/>
                <a:ea typeface="DM Sans"/>
                <a:cs typeface="DM Sans"/>
                <a:sym typeface="DM Sans"/>
              </a:rPr>
              <a:t>Ask</a:t>
            </a:r>
            <a:r>
              <a:rPr lang="en" sz="2200">
                <a:latin typeface="DM Sans"/>
                <a:ea typeface="DM Sans"/>
                <a:cs typeface="DM Sans"/>
                <a:sym typeface="DM Sans"/>
              </a:rPr>
              <a:t> yourself…</a:t>
            </a:r>
            <a:endParaRPr sz="2200">
              <a:latin typeface="DM Sans"/>
              <a:ea typeface="DM Sans"/>
              <a:cs typeface="DM Sans"/>
              <a:sym typeface="DM Sans"/>
            </a:endParaRPr>
          </a:p>
          <a:p>
            <a:pPr indent="-368300" lvl="0" marL="457200" rtl="0" algn="l">
              <a:spcBef>
                <a:spcPts val="0"/>
              </a:spcBef>
              <a:spcAft>
                <a:spcPts val="0"/>
              </a:spcAft>
              <a:buSzPts val="2200"/>
              <a:buFont typeface="DM Sans"/>
              <a:buChar char="●"/>
            </a:pPr>
            <a:r>
              <a:rPr lang="en" sz="2200">
                <a:latin typeface="DM Sans"/>
                <a:ea typeface="DM Sans"/>
                <a:cs typeface="DM Sans"/>
                <a:sym typeface="DM Sans"/>
              </a:rPr>
              <a:t>What went well?</a:t>
            </a:r>
            <a:endParaRPr sz="2200">
              <a:latin typeface="DM Sans"/>
              <a:ea typeface="DM Sans"/>
              <a:cs typeface="DM Sans"/>
              <a:sym typeface="DM Sans"/>
            </a:endParaRPr>
          </a:p>
          <a:p>
            <a:pPr indent="-368300" lvl="0" marL="457200" rtl="0" algn="l">
              <a:spcBef>
                <a:spcPts val="0"/>
              </a:spcBef>
              <a:spcAft>
                <a:spcPts val="0"/>
              </a:spcAft>
              <a:buSzPts val="2200"/>
              <a:buFont typeface="DM Sans"/>
              <a:buChar char="●"/>
            </a:pPr>
            <a:r>
              <a:rPr lang="en" sz="2200">
                <a:latin typeface="DM Sans"/>
                <a:ea typeface="DM Sans"/>
                <a:cs typeface="DM Sans"/>
                <a:sym typeface="DM Sans"/>
              </a:rPr>
              <a:t>What could be improved?</a:t>
            </a:r>
            <a:endParaRPr sz="2200">
              <a:latin typeface="DM Sans"/>
              <a:ea typeface="DM Sans"/>
              <a:cs typeface="DM Sans"/>
              <a:sym typeface="DM Sans"/>
            </a:endParaRPr>
          </a:p>
          <a:p>
            <a:pPr indent="-368300" lvl="0" marL="457200" rtl="0" algn="l">
              <a:spcBef>
                <a:spcPts val="0"/>
              </a:spcBef>
              <a:spcAft>
                <a:spcPts val="0"/>
              </a:spcAft>
              <a:buSzPts val="2200"/>
              <a:buFont typeface="DM Sans"/>
              <a:buChar char="●"/>
            </a:pPr>
            <a:r>
              <a:rPr lang="en" sz="2200">
                <a:latin typeface="DM Sans"/>
                <a:ea typeface="DM Sans"/>
                <a:cs typeface="DM Sans"/>
                <a:sym typeface="DM Sans"/>
              </a:rPr>
              <a:t>How can I address areas for improvement?</a:t>
            </a:r>
            <a:endParaRPr sz="1900">
              <a:latin typeface="DM Sans"/>
              <a:ea typeface="DM Sans"/>
              <a:cs typeface="DM Sans"/>
              <a:sym typeface="DM Sans"/>
            </a:endParaRPr>
          </a:p>
        </p:txBody>
      </p:sp>
      <p:sp>
        <p:nvSpPr>
          <p:cNvPr id="241" name="Google Shape;241;p42"/>
          <p:cNvSpPr/>
          <p:nvPr/>
        </p:nvSpPr>
        <p:spPr>
          <a:xfrm>
            <a:off x="4283976" y="1124550"/>
            <a:ext cx="4740600" cy="3639900"/>
          </a:xfrm>
          <a:prstGeom prst="roundRect">
            <a:avLst>
              <a:gd fmla="val 16667" name="adj"/>
            </a:avLst>
          </a:prstGeom>
          <a:solidFill>
            <a:schemeClr val="lt1"/>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2400">
                <a:latin typeface="DM Sans"/>
                <a:ea typeface="DM Sans"/>
                <a:cs typeface="DM Sans"/>
                <a:sym typeface="DM Sans"/>
              </a:rPr>
              <a:t>Training &amp; Practice</a:t>
            </a:r>
            <a:endParaRPr b="1" sz="2400">
              <a:latin typeface="DM Sans"/>
              <a:ea typeface="DM Sans"/>
              <a:cs typeface="DM Sans"/>
              <a:sym typeface="DM Sans"/>
            </a:endParaRPr>
          </a:p>
          <a:p>
            <a:pPr indent="-368300" lvl="0" marL="457200" rtl="0" algn="l">
              <a:spcBef>
                <a:spcPts val="0"/>
              </a:spcBef>
              <a:spcAft>
                <a:spcPts val="0"/>
              </a:spcAft>
              <a:buSzPts val="2200"/>
              <a:buFont typeface="DM Sans"/>
              <a:buChar char="●"/>
            </a:pPr>
            <a:r>
              <a:rPr b="1" lang="en" sz="2200">
                <a:latin typeface="DM Sans"/>
                <a:ea typeface="DM Sans"/>
                <a:cs typeface="DM Sans"/>
                <a:sym typeface="DM Sans"/>
              </a:rPr>
              <a:t>Training</a:t>
            </a:r>
            <a:r>
              <a:rPr lang="en" sz="2200">
                <a:latin typeface="DM Sans"/>
                <a:ea typeface="DM Sans"/>
                <a:cs typeface="DM Sans"/>
                <a:sym typeface="DM Sans"/>
              </a:rPr>
              <a:t>: First aid, CPR, etc.</a:t>
            </a:r>
            <a:endParaRPr sz="2200">
              <a:latin typeface="DM Sans"/>
              <a:ea typeface="DM Sans"/>
              <a:cs typeface="DM Sans"/>
              <a:sym typeface="DM Sans"/>
            </a:endParaRPr>
          </a:p>
          <a:p>
            <a:pPr indent="-368300" lvl="0" marL="457200" rtl="0" algn="l">
              <a:spcBef>
                <a:spcPts val="0"/>
              </a:spcBef>
              <a:spcAft>
                <a:spcPts val="0"/>
              </a:spcAft>
              <a:buSzPts val="2200"/>
              <a:buFont typeface="DM Sans"/>
              <a:buChar char="●"/>
            </a:pPr>
            <a:r>
              <a:rPr b="1" lang="en" sz="2200">
                <a:latin typeface="DM Sans"/>
                <a:ea typeface="DM Sans"/>
                <a:cs typeface="DM Sans"/>
                <a:sym typeface="DM Sans"/>
              </a:rPr>
              <a:t>Practice</a:t>
            </a:r>
            <a:r>
              <a:rPr lang="en" sz="2200">
                <a:latin typeface="DM Sans"/>
                <a:ea typeface="DM Sans"/>
                <a:cs typeface="DM Sans"/>
                <a:sym typeface="DM Sans"/>
              </a:rPr>
              <a:t>: home fire drills, camping to test gear, etc.</a:t>
            </a:r>
            <a:endParaRPr sz="2200">
              <a:latin typeface="DM Sans"/>
              <a:ea typeface="DM Sans"/>
              <a:cs typeface="DM Sans"/>
              <a:sym typeface="DM Sans"/>
            </a:endParaRPr>
          </a:p>
          <a:p>
            <a:pPr indent="-368300" lvl="0" marL="457200" rtl="0" algn="l">
              <a:spcBef>
                <a:spcPts val="0"/>
              </a:spcBef>
              <a:spcAft>
                <a:spcPts val="0"/>
              </a:spcAft>
              <a:buSzPts val="2200"/>
              <a:buFont typeface="DM Sans"/>
              <a:buChar char="●"/>
            </a:pPr>
            <a:r>
              <a:rPr lang="en" sz="2200">
                <a:latin typeface="DM Sans"/>
                <a:ea typeface="DM Sans"/>
                <a:cs typeface="DM Sans"/>
                <a:sym typeface="DM Sans"/>
              </a:rPr>
              <a:t>Preparedness and skill building can and can have positive benefits to your life beyond emergency preparedness</a:t>
            </a:r>
            <a:endParaRPr b="1" sz="3300">
              <a:latin typeface="DM Sans"/>
              <a:ea typeface="DM Sans"/>
              <a:cs typeface="DM Sans"/>
              <a:sym typeface="DM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6"/>
          <p:cNvSpPr txBox="1"/>
          <p:nvPr>
            <p:ph idx="2" type="subTitle"/>
          </p:nvPr>
        </p:nvSpPr>
        <p:spPr>
          <a:xfrm>
            <a:off x="518400" y="1231650"/>
            <a:ext cx="8107200" cy="3733500"/>
          </a:xfrm>
          <a:prstGeom prst="rect">
            <a:avLst/>
          </a:prstGeom>
        </p:spPr>
        <p:txBody>
          <a:bodyPr anchorCtr="0" anchor="t" bIns="91425" lIns="91425" spcFirstLastPara="1" rIns="91425" wrap="square" tIns="91425">
            <a:noAutofit/>
          </a:bodyPr>
          <a:lstStyle/>
          <a:p>
            <a:pPr indent="-400050" lvl="0" marL="457200" rtl="0" algn="l">
              <a:spcBef>
                <a:spcPts val="0"/>
              </a:spcBef>
              <a:spcAft>
                <a:spcPts val="0"/>
              </a:spcAft>
              <a:buSzPts val="2700"/>
              <a:buAutoNum type="arabicPeriod"/>
            </a:pPr>
            <a:r>
              <a:rPr lang="en" sz="2700"/>
              <a:t>Preparedness 101</a:t>
            </a:r>
            <a:endParaRPr sz="2700"/>
          </a:p>
          <a:p>
            <a:pPr indent="-400050" lvl="0" marL="457200" rtl="0" algn="l">
              <a:spcBef>
                <a:spcPts val="0"/>
              </a:spcBef>
              <a:spcAft>
                <a:spcPts val="0"/>
              </a:spcAft>
              <a:buSzPts val="2700"/>
              <a:buAutoNum type="arabicPeriod"/>
            </a:pPr>
            <a:r>
              <a:rPr lang="en" sz="2700"/>
              <a:t>Workshop: build your preparedness plan &amp; discussion</a:t>
            </a:r>
            <a:endParaRPr sz="2700"/>
          </a:p>
          <a:p>
            <a:pPr indent="-400050" lvl="0" marL="457200" rtl="0" algn="l">
              <a:spcBef>
                <a:spcPts val="0"/>
              </a:spcBef>
              <a:spcAft>
                <a:spcPts val="0"/>
              </a:spcAft>
              <a:buSzPts val="2700"/>
              <a:buAutoNum type="arabicPeriod"/>
            </a:pPr>
            <a:r>
              <a:rPr lang="en" sz="2700"/>
              <a:t>Improving basic preparedness</a:t>
            </a:r>
            <a:endParaRPr sz="2700"/>
          </a:p>
          <a:p>
            <a:pPr indent="-400050" lvl="0" marL="457200" rtl="0" algn="l">
              <a:spcBef>
                <a:spcPts val="0"/>
              </a:spcBef>
              <a:spcAft>
                <a:spcPts val="0"/>
              </a:spcAft>
              <a:buSzPts val="2700"/>
              <a:buAutoNum type="arabicPeriod"/>
            </a:pPr>
            <a:r>
              <a:rPr lang="en" sz="2700"/>
              <a:t>Closing discussion &amp; establishing next steps</a:t>
            </a:r>
            <a:endParaRPr sz="2700"/>
          </a:p>
        </p:txBody>
      </p:sp>
      <p:sp>
        <p:nvSpPr>
          <p:cNvPr id="83" name="Google Shape;83;p16"/>
          <p:cNvSpPr txBox="1"/>
          <p:nvPr>
            <p:ph idx="2" type="subTitle"/>
          </p:nvPr>
        </p:nvSpPr>
        <p:spPr>
          <a:xfrm>
            <a:off x="518400" y="338850"/>
            <a:ext cx="8107200" cy="892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000">
                <a:latin typeface="Merriweather"/>
                <a:ea typeface="Merriweather"/>
                <a:cs typeface="Merriweather"/>
                <a:sym typeface="Merriweather"/>
              </a:rPr>
              <a:t>Agenda </a:t>
            </a:r>
            <a:r>
              <a:rPr lang="en" sz="2800">
                <a:latin typeface="Roboto"/>
                <a:ea typeface="Roboto"/>
                <a:cs typeface="Roboto"/>
                <a:sym typeface="Roboto"/>
              </a:rPr>
              <a:t>(Break between each section)</a:t>
            </a:r>
            <a:endParaRPr sz="2800">
              <a:latin typeface="Roboto"/>
              <a:ea typeface="Roboto"/>
              <a:cs typeface="Roboto"/>
              <a:sym typeface="Roboto"/>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43"/>
          <p:cNvSpPr txBox="1"/>
          <p:nvPr>
            <p:ph idx="2" type="subTitle"/>
          </p:nvPr>
        </p:nvSpPr>
        <p:spPr>
          <a:xfrm>
            <a:off x="718650" y="1260450"/>
            <a:ext cx="7706700" cy="262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latin typeface="Merriweather"/>
                <a:ea typeface="Merriweather"/>
                <a:cs typeface="Merriweather"/>
                <a:sym typeface="Merriweather"/>
              </a:rPr>
              <a:t>Activity</a:t>
            </a:r>
            <a:endParaRPr sz="3000">
              <a:latin typeface="Merriweather"/>
              <a:ea typeface="Merriweather"/>
              <a:cs typeface="Merriweather"/>
              <a:sym typeface="Merriweather"/>
            </a:endParaRPr>
          </a:p>
          <a:p>
            <a:pPr indent="0" lvl="0" marL="0" rtl="0" algn="ctr">
              <a:spcBef>
                <a:spcPts val="0"/>
              </a:spcBef>
              <a:spcAft>
                <a:spcPts val="0"/>
              </a:spcAft>
              <a:buNone/>
            </a:pPr>
            <a:r>
              <a:t/>
            </a:r>
            <a:endParaRPr sz="2500"/>
          </a:p>
          <a:p>
            <a:pPr indent="0" lvl="0" marL="0" rtl="0" algn="ctr">
              <a:spcBef>
                <a:spcPts val="0"/>
              </a:spcBef>
              <a:spcAft>
                <a:spcPts val="0"/>
              </a:spcAft>
              <a:buNone/>
            </a:pPr>
            <a:r>
              <a:rPr lang="en" sz="2500"/>
              <a:t>In your group, discuss a time that you went through an emergency. Reflect on that experience and discuss one thing that went well and one thing you wish you could have done differently.</a:t>
            </a:r>
            <a:endParaRPr sz="250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44"/>
          <p:cNvSpPr txBox="1"/>
          <p:nvPr>
            <p:ph type="title"/>
          </p:nvPr>
        </p:nvSpPr>
        <p:spPr>
          <a:xfrm>
            <a:off x="311725" y="500925"/>
            <a:ext cx="3706500" cy="250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Information</a:t>
            </a:r>
            <a:endParaRPr/>
          </a:p>
        </p:txBody>
      </p:sp>
      <p:sp>
        <p:nvSpPr>
          <p:cNvPr id="252" name="Google Shape;252;p44"/>
          <p:cNvSpPr txBox="1"/>
          <p:nvPr>
            <p:ph idx="1" type="body"/>
          </p:nvPr>
        </p:nvSpPr>
        <p:spPr>
          <a:xfrm>
            <a:off x="388625" y="1154650"/>
            <a:ext cx="7517100" cy="409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300"/>
              <a:t>An important aspect of preparedness is staying informed on potential emergencies.</a:t>
            </a:r>
            <a:endParaRPr sz="2300"/>
          </a:p>
          <a:p>
            <a:pPr indent="0" lvl="0" marL="0" rtl="0" algn="l">
              <a:spcBef>
                <a:spcPts val="1200"/>
              </a:spcBef>
              <a:spcAft>
                <a:spcPts val="0"/>
              </a:spcAft>
              <a:buNone/>
            </a:pPr>
            <a:r>
              <a:rPr b="1" lang="en" sz="2300"/>
              <a:t>Resources (Links):</a:t>
            </a:r>
            <a:endParaRPr b="1" sz="2300"/>
          </a:p>
          <a:p>
            <a:pPr indent="-361950" lvl="0" marL="457200" rtl="0" algn="l">
              <a:spcBef>
                <a:spcPts val="1200"/>
              </a:spcBef>
              <a:spcAft>
                <a:spcPts val="0"/>
              </a:spcAft>
              <a:buSzPts val="2100"/>
              <a:buChar char="●"/>
            </a:pPr>
            <a:r>
              <a:rPr lang="en" sz="2100" u="sng">
                <a:hlinkClick r:id="rId3"/>
              </a:rPr>
              <a:t>https://www.cdc.gov</a:t>
            </a:r>
            <a:endParaRPr sz="2100"/>
          </a:p>
          <a:p>
            <a:pPr indent="-361950" lvl="0" marL="457200" rtl="0" algn="l">
              <a:spcBef>
                <a:spcPts val="0"/>
              </a:spcBef>
              <a:spcAft>
                <a:spcPts val="0"/>
              </a:spcAft>
              <a:buSzPts val="2100"/>
              <a:buChar char="●"/>
            </a:pPr>
            <a:r>
              <a:rPr lang="en" sz="2100" u="sng">
                <a:hlinkClick r:id="rId4"/>
              </a:rPr>
              <a:t>https://www.noaa.gov</a:t>
            </a:r>
            <a:endParaRPr sz="2100"/>
          </a:p>
          <a:p>
            <a:pPr indent="-361950" lvl="0" marL="457200" rtl="0" algn="l">
              <a:spcBef>
                <a:spcPts val="0"/>
              </a:spcBef>
              <a:spcAft>
                <a:spcPts val="0"/>
              </a:spcAft>
              <a:buSzPts val="2100"/>
              <a:buChar char="●"/>
            </a:pPr>
            <a:r>
              <a:rPr lang="en" sz="2100" u="sng">
                <a:hlinkClick r:id="rId5"/>
              </a:rPr>
              <a:t>https://www.weather.gov</a:t>
            </a:r>
            <a:endParaRPr sz="2100"/>
          </a:p>
          <a:p>
            <a:pPr indent="-361950" lvl="0" marL="457200" rtl="0" algn="l">
              <a:spcBef>
                <a:spcPts val="0"/>
              </a:spcBef>
              <a:spcAft>
                <a:spcPts val="0"/>
              </a:spcAft>
              <a:buSzPts val="2100"/>
              <a:buChar char="●"/>
            </a:pPr>
            <a:r>
              <a:rPr lang="en" sz="2100" u="sng">
                <a:hlinkClick r:id="rId6"/>
              </a:rPr>
              <a:t>https://gispub.epa.gov/airnow</a:t>
            </a:r>
            <a:endParaRPr sz="23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45"/>
          <p:cNvSpPr txBox="1"/>
          <p:nvPr>
            <p:ph idx="2" type="subTitle"/>
          </p:nvPr>
        </p:nvSpPr>
        <p:spPr>
          <a:xfrm>
            <a:off x="1571100" y="1580550"/>
            <a:ext cx="6306600" cy="2287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3200">
                <a:latin typeface="Merriweather"/>
                <a:ea typeface="Merriweather"/>
                <a:cs typeface="Merriweather"/>
                <a:sym typeface="Merriweather"/>
              </a:rPr>
              <a:t>Break</a:t>
            </a:r>
            <a:endParaRPr sz="270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46"/>
          <p:cNvSpPr txBox="1"/>
          <p:nvPr>
            <p:ph idx="2" type="subTitle"/>
          </p:nvPr>
        </p:nvSpPr>
        <p:spPr>
          <a:xfrm>
            <a:off x="518400" y="1231650"/>
            <a:ext cx="7949100" cy="3733500"/>
          </a:xfrm>
          <a:prstGeom prst="rect">
            <a:avLst/>
          </a:prstGeom>
        </p:spPr>
        <p:txBody>
          <a:bodyPr anchorCtr="0" anchor="t" bIns="91425" lIns="91425" spcFirstLastPara="1" rIns="91425" wrap="square" tIns="91425">
            <a:noAutofit/>
          </a:bodyPr>
          <a:lstStyle/>
          <a:p>
            <a:pPr indent="-393700" lvl="0" marL="457200" rtl="0" algn="l">
              <a:spcBef>
                <a:spcPts val="0"/>
              </a:spcBef>
              <a:spcAft>
                <a:spcPts val="0"/>
              </a:spcAft>
              <a:buSzPts val="2600"/>
              <a:buAutoNum type="arabicPeriod"/>
            </a:pPr>
            <a:r>
              <a:rPr lang="en" sz="2600"/>
              <a:t>One to-do for your 3 day preparedness</a:t>
            </a:r>
            <a:endParaRPr sz="2600"/>
          </a:p>
          <a:p>
            <a:pPr indent="0" lvl="0" marL="457200" rtl="0" algn="l">
              <a:spcBef>
                <a:spcPts val="0"/>
              </a:spcBef>
              <a:spcAft>
                <a:spcPts val="0"/>
              </a:spcAft>
              <a:buNone/>
            </a:pPr>
            <a:r>
              <a:t/>
            </a:r>
            <a:endParaRPr sz="2600"/>
          </a:p>
          <a:p>
            <a:pPr indent="-393700" lvl="0" marL="457200" rtl="0" algn="l">
              <a:spcBef>
                <a:spcPts val="0"/>
              </a:spcBef>
              <a:spcAft>
                <a:spcPts val="0"/>
              </a:spcAft>
              <a:buSzPts val="2600"/>
              <a:buAutoNum type="arabicPeriod"/>
            </a:pPr>
            <a:r>
              <a:rPr lang="en" sz="2600"/>
              <a:t>One to-do for your 3 week preparedness</a:t>
            </a:r>
            <a:endParaRPr sz="2600"/>
          </a:p>
          <a:p>
            <a:pPr indent="0" lvl="0" marL="457200" rtl="0" algn="l">
              <a:spcBef>
                <a:spcPts val="0"/>
              </a:spcBef>
              <a:spcAft>
                <a:spcPts val="0"/>
              </a:spcAft>
              <a:buNone/>
            </a:pPr>
            <a:r>
              <a:t/>
            </a:r>
            <a:endParaRPr sz="2600"/>
          </a:p>
          <a:p>
            <a:pPr indent="-393700" lvl="0" marL="457200" rtl="0" algn="l">
              <a:spcBef>
                <a:spcPts val="0"/>
              </a:spcBef>
              <a:spcAft>
                <a:spcPts val="0"/>
              </a:spcAft>
              <a:buSzPts val="2600"/>
              <a:buAutoNum type="arabicPeriod"/>
            </a:pPr>
            <a:r>
              <a:rPr lang="en" sz="2600"/>
              <a:t>One to-do for your 3 month preparedness</a:t>
            </a:r>
            <a:endParaRPr sz="2600"/>
          </a:p>
        </p:txBody>
      </p:sp>
      <p:sp>
        <p:nvSpPr>
          <p:cNvPr id="263" name="Google Shape;263;p46"/>
          <p:cNvSpPr txBox="1"/>
          <p:nvPr>
            <p:ph idx="2" type="subTitle"/>
          </p:nvPr>
        </p:nvSpPr>
        <p:spPr>
          <a:xfrm>
            <a:off x="518400" y="338850"/>
            <a:ext cx="8107200" cy="892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500">
                <a:latin typeface="Merriweather"/>
                <a:ea typeface="Merriweather"/>
                <a:cs typeface="Merriweather"/>
                <a:sym typeface="Merriweather"/>
              </a:rPr>
              <a:t>Create a to-do list with three items</a:t>
            </a:r>
            <a:endParaRPr sz="3500">
              <a:latin typeface="Merriweather"/>
              <a:ea typeface="Merriweather"/>
              <a:cs typeface="Merriweather"/>
              <a:sym typeface="Merriweathe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47"/>
          <p:cNvSpPr txBox="1"/>
          <p:nvPr>
            <p:ph idx="2" type="subTitle"/>
          </p:nvPr>
        </p:nvSpPr>
        <p:spPr>
          <a:xfrm>
            <a:off x="518400" y="1231650"/>
            <a:ext cx="8107200" cy="37335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AutoNum type="arabicPeriod"/>
            </a:pPr>
            <a:r>
              <a:rPr lang="en" sz="2200"/>
              <a:t>What is one thing you will do to improve your personal preparedness after this workshop? </a:t>
            </a:r>
            <a:endParaRPr sz="2200"/>
          </a:p>
          <a:p>
            <a:pPr indent="0" lvl="0" marL="457200" rtl="0" algn="l">
              <a:spcBef>
                <a:spcPts val="0"/>
              </a:spcBef>
              <a:spcAft>
                <a:spcPts val="0"/>
              </a:spcAft>
              <a:buNone/>
            </a:pPr>
            <a:r>
              <a:t/>
            </a:r>
            <a:endParaRPr sz="2200"/>
          </a:p>
          <a:p>
            <a:pPr indent="-368300" lvl="0" marL="457200" rtl="0" algn="l">
              <a:spcBef>
                <a:spcPts val="0"/>
              </a:spcBef>
              <a:spcAft>
                <a:spcPts val="0"/>
              </a:spcAft>
              <a:buSzPts val="2200"/>
              <a:buAutoNum type="arabicPeriod"/>
            </a:pPr>
            <a:r>
              <a:rPr lang="en" sz="2200"/>
              <a:t>Who is one person you will talk to in your community or household to improve your community preparedness? </a:t>
            </a:r>
            <a:endParaRPr sz="2200"/>
          </a:p>
          <a:p>
            <a:pPr indent="0" lvl="0" marL="457200" rtl="0" algn="l">
              <a:spcBef>
                <a:spcPts val="0"/>
              </a:spcBef>
              <a:spcAft>
                <a:spcPts val="0"/>
              </a:spcAft>
              <a:buNone/>
            </a:pPr>
            <a:r>
              <a:t/>
            </a:r>
            <a:endParaRPr sz="2200"/>
          </a:p>
          <a:p>
            <a:pPr indent="-368300" lvl="0" marL="457200" rtl="0" algn="l">
              <a:spcBef>
                <a:spcPts val="0"/>
              </a:spcBef>
              <a:spcAft>
                <a:spcPts val="0"/>
              </a:spcAft>
              <a:buSzPts val="2200"/>
              <a:buAutoNum type="arabicPeriod"/>
            </a:pPr>
            <a:r>
              <a:rPr lang="en" sz="2200"/>
              <a:t>What is one thing you can do to maintain your emotional and mental resilience during a time of stress and change?</a:t>
            </a:r>
            <a:endParaRPr sz="2200"/>
          </a:p>
        </p:txBody>
      </p:sp>
      <p:sp>
        <p:nvSpPr>
          <p:cNvPr id="269" name="Google Shape;269;p47"/>
          <p:cNvSpPr txBox="1"/>
          <p:nvPr>
            <p:ph idx="2" type="subTitle"/>
          </p:nvPr>
        </p:nvSpPr>
        <p:spPr>
          <a:xfrm>
            <a:off x="518400" y="338850"/>
            <a:ext cx="8107200" cy="892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500">
                <a:latin typeface="Merriweather"/>
                <a:ea typeface="Merriweather"/>
                <a:cs typeface="Merriweather"/>
                <a:sym typeface="Merriweather"/>
              </a:rPr>
              <a:t>Closing discussion questions</a:t>
            </a:r>
            <a:endParaRPr sz="3500">
              <a:latin typeface="Merriweather"/>
              <a:ea typeface="Merriweather"/>
              <a:cs typeface="Merriweather"/>
              <a:sym typeface="Merriweathe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48"/>
          <p:cNvSpPr txBox="1"/>
          <p:nvPr/>
        </p:nvSpPr>
        <p:spPr>
          <a:xfrm>
            <a:off x="518400" y="241475"/>
            <a:ext cx="8107200" cy="2108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2100"/>
              <a:t>Creativity and Resilience</a:t>
            </a:r>
            <a:endParaRPr b="1" sz="2100"/>
          </a:p>
          <a:p>
            <a:pPr indent="0" lvl="0" marL="0" rtl="0" algn="l">
              <a:lnSpc>
                <a:spcPct val="115000"/>
              </a:lnSpc>
              <a:spcBef>
                <a:spcPts val="0"/>
              </a:spcBef>
              <a:spcAft>
                <a:spcPts val="0"/>
              </a:spcAft>
              <a:buNone/>
            </a:pPr>
            <a:r>
              <a:rPr lang="en" sz="1800"/>
              <a:t>Functional fixedness describes why an individual develops an inability to use an object in more ways than it is traditionally intended to be used. In groups, discuss how overcoming functional fixedness and creativity can play a role in resilience to emergencies and disasters, especially as we move into “three bad months” timeframes…</a:t>
            </a:r>
            <a:endParaRPr sz="1800"/>
          </a:p>
        </p:txBody>
      </p:sp>
      <p:pic>
        <p:nvPicPr>
          <p:cNvPr descr="Spy Kids 2: Island of Lost Dreams movie clips: http://j.mp/1J9PX0P&#10;BUY THE MOVIE: https://www.fandangonow.com/details/movie/spy-kids-2-the-island-of-lost-dreams-2017/MMV0B1DDA921719726A538B31F75E0642645?cmp=Movieclips_YT_Description&#10;Don't miss the HOTTEST NEW TRAILERS: http://bit.ly/1u2y6pr&#10;&#10;CLIP DESCRIPTION:&#10;Uncle Machete introduces Carmen (Alexa Vega) and Juni (Daryl Sabara) to his latest gadgets, including a spy watch that doesn't tell time and the Machete Elastic Wonder.&#10;&#10;FILM DESCRIPTION:&#10;The prepubescent, globetrotting, super-spy sibling duo from director Robert Rodriguez's surprise 2001 hit Spy Kids is back to save the world for a second time in this bigger-budget, larger-scale sequel. Spy Kids 2: Island of Lost Dreams opens with our heroes Carmen and Juni (Alexa Vega and Daryl Sabara), now official OSS agents, in the midst of another crisis situation: They have to reclaim to the powerful Transmooker Device from the clutches of those who might try to use it to permanently disable energy on Earth. Their quest leads them to the tropical lair of Romero (Steve Buscemi), an unhinged scientist who retreated into seclusion after a daring experiment backfired on him -- as well as on a whole breed of mutant creatures. As if finding the Transmooker weren't enough, Carmen and Juni have to contend with another set of mini-spies, Gary and Gerti Giggles (Matt O'Leary and Emily Osment), who are eager to one-up the world's most-respected spy kids. Returning to Spy Kids 2 are parents Antonio Banderas and Carla Gugino, as well as the evil-doers of the first film, Alan Cummings and Tony Shalhoub.&#10;&#10;CREDITS:&#10;TM &amp; © Miramax Films (2002)&#10;Cast: Daryl Sabara, Danny Trejo, Alexa Vega&#10;Director: Robert Rodriguez&#10;Producers: Elizabeth Avellan, Robert Rodriguez, Bill Scott, Bob Weinstein, Harvey Weinstein&#10;Screenwriter: Robert Rodriguez&#10;&#10;WHO ARE WE?&#10;The MOVIECLIPS channel is the largest collection of licensed movie clips on the web. Here you will find unforgettable moments, scenes and lines from all your favorite films. Made by movie fans, for movie fans.&#10;&#10;SUBSCRIBE TO OUR MOVIE CHANNELS:&#10;MOVIECLIPS: http://bit.ly/1u2yaWd&#10;ComingSoon: http://bit.ly/1DVpgtR&#10;Indie &amp; Film Festivals: http://bit.ly/1wbkfYg&#10;Hero Central: http://bit.ly/1AMUZwv&#10;Extras: http://bit.ly/1u431fr&#10;Classic Trailers: http://bit.ly/1u43jDe&#10;Pop-Up Trailers: http://bit.ly/1z7EtZR&#10;Movie News: http://bit.ly/1C3Ncd2&#10;Movie Games: http://bit.ly/1ygDV13&#10;Fandango: http://bit.ly/1Bl79ye&#10;Fandango FrontRunners: http://bit.ly/1CggQfC&#10;&#10;HIT US UP:&#10;Facebook: http://on.fb.me/1y8M8ax&#10;Twitter: http://bit.ly/1ghOWmt&#10;Pinterest: http://bit.ly/14wL9De&#10;Tumblr: http://bit.ly/1vUwhH7" id="275" name="Google Shape;275;p48" title="Spy Kids 2: Island of Lost Dreams (2002) - Machete's Gadgets Scene (4/10) | Movieclips">
            <a:hlinkClick r:id="rId3"/>
          </p:cNvPr>
          <p:cNvPicPr preferRelativeResize="0"/>
          <p:nvPr/>
        </p:nvPicPr>
        <p:blipFill>
          <a:blip r:embed="rId4">
            <a:alphaModFix/>
          </a:blip>
          <a:stretch>
            <a:fillRect/>
          </a:stretch>
        </p:blipFill>
        <p:spPr>
          <a:xfrm>
            <a:off x="2342113" y="2445575"/>
            <a:ext cx="4459775" cy="25086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
                                        </p:tgtEl>
                                        <p:attrNameLst>
                                          <p:attrName>style.visibility</p:attrName>
                                        </p:attrNameLst>
                                      </p:cBhvr>
                                      <p:to>
                                        <p:strVal val="visible"/>
                                      </p:to>
                                    </p:set>
                                    <p:animEffect filter="fade" transition="in">
                                      <p:cBhvr>
                                        <p:cTn dur="1000"/>
                                        <p:tgtEl>
                                          <p:spTgt spid="27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7"/>
          <p:cNvSpPr txBox="1"/>
          <p:nvPr>
            <p:ph idx="2" type="subTitle"/>
          </p:nvPr>
        </p:nvSpPr>
        <p:spPr>
          <a:xfrm>
            <a:off x="518400" y="1231650"/>
            <a:ext cx="7982400" cy="1647600"/>
          </a:xfrm>
          <a:prstGeom prst="rect">
            <a:avLst/>
          </a:prstGeom>
        </p:spPr>
        <p:txBody>
          <a:bodyPr anchorCtr="0" anchor="t" bIns="91425" lIns="91425" spcFirstLastPara="1" rIns="91425" wrap="square" tIns="91425">
            <a:noAutofit/>
          </a:bodyPr>
          <a:lstStyle/>
          <a:p>
            <a:pPr indent="-425450" lvl="0" marL="457200" rtl="0" algn="l">
              <a:spcBef>
                <a:spcPts val="0"/>
              </a:spcBef>
              <a:spcAft>
                <a:spcPts val="0"/>
              </a:spcAft>
              <a:buSzPts val="3100"/>
              <a:buAutoNum type="arabicPeriod"/>
            </a:pPr>
            <a:r>
              <a:rPr lang="en" sz="3100"/>
              <a:t>Name</a:t>
            </a:r>
            <a:endParaRPr sz="3100"/>
          </a:p>
          <a:p>
            <a:pPr indent="-425450" lvl="0" marL="457200" rtl="0" algn="l">
              <a:spcBef>
                <a:spcPts val="0"/>
              </a:spcBef>
              <a:spcAft>
                <a:spcPts val="0"/>
              </a:spcAft>
              <a:buSzPts val="3100"/>
              <a:buAutoNum type="arabicPeriod"/>
            </a:pPr>
            <a:r>
              <a:rPr lang="en" sz="3100"/>
              <a:t>Location</a:t>
            </a:r>
            <a:endParaRPr sz="3100"/>
          </a:p>
          <a:p>
            <a:pPr indent="-425450" lvl="0" marL="457200" rtl="0" algn="l">
              <a:spcBef>
                <a:spcPts val="0"/>
              </a:spcBef>
              <a:spcAft>
                <a:spcPts val="0"/>
              </a:spcAft>
              <a:buSzPts val="3100"/>
              <a:buAutoNum type="arabicPeriod"/>
            </a:pPr>
            <a:r>
              <a:rPr lang="en" sz="3100"/>
              <a:t>What do you hope to get out of this workshop?</a:t>
            </a:r>
            <a:endParaRPr sz="3100"/>
          </a:p>
        </p:txBody>
      </p:sp>
      <p:sp>
        <p:nvSpPr>
          <p:cNvPr id="89" name="Google Shape;89;p17"/>
          <p:cNvSpPr txBox="1"/>
          <p:nvPr>
            <p:ph idx="2" type="subTitle"/>
          </p:nvPr>
        </p:nvSpPr>
        <p:spPr>
          <a:xfrm>
            <a:off x="518400" y="338850"/>
            <a:ext cx="8107200" cy="892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100">
                <a:latin typeface="Merriweather"/>
                <a:ea typeface="Merriweather"/>
                <a:cs typeface="Merriweather"/>
                <a:sym typeface="Merriweather"/>
              </a:rPr>
              <a:t>Introductions</a:t>
            </a:r>
            <a:endParaRPr sz="4100">
              <a:latin typeface="Merriweather"/>
              <a:ea typeface="Merriweather"/>
              <a:cs typeface="Merriweather"/>
              <a:sym typeface="Merriweath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8"/>
          <p:cNvSpPr txBox="1"/>
          <p:nvPr>
            <p:ph type="title"/>
          </p:nvPr>
        </p:nvSpPr>
        <p:spPr>
          <a:xfrm>
            <a:off x="350100" y="336325"/>
            <a:ext cx="8443800" cy="25089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3700"/>
              <a:t>What is an emergency?</a:t>
            </a:r>
            <a:endParaRPr sz="3700"/>
          </a:p>
        </p:txBody>
      </p:sp>
      <p:sp>
        <p:nvSpPr>
          <p:cNvPr id="95" name="Google Shape;95;p18"/>
          <p:cNvSpPr/>
          <p:nvPr/>
        </p:nvSpPr>
        <p:spPr>
          <a:xfrm>
            <a:off x="119563" y="1183663"/>
            <a:ext cx="4392300" cy="3639900"/>
          </a:xfrm>
          <a:prstGeom prst="roundRect">
            <a:avLst>
              <a:gd fmla="val 16667" name="adj"/>
            </a:avLst>
          </a:prstGeom>
          <a:solidFill>
            <a:schemeClr val="lt1"/>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2500">
                <a:latin typeface="DM Sans"/>
                <a:ea typeface="DM Sans"/>
                <a:cs typeface="DM Sans"/>
                <a:sym typeface="DM Sans"/>
              </a:rPr>
              <a:t>Emergency</a:t>
            </a:r>
            <a:endParaRPr b="1" sz="2500">
              <a:latin typeface="DM Sans"/>
              <a:ea typeface="DM Sans"/>
              <a:cs typeface="DM Sans"/>
              <a:sym typeface="DM Sans"/>
            </a:endParaRPr>
          </a:p>
          <a:p>
            <a:pPr indent="-361950" lvl="0" marL="457200" rtl="0" algn="l">
              <a:spcBef>
                <a:spcPts val="0"/>
              </a:spcBef>
              <a:spcAft>
                <a:spcPts val="0"/>
              </a:spcAft>
              <a:buSzPts val="2100"/>
              <a:buFont typeface="DM Sans"/>
              <a:buChar char="●"/>
            </a:pPr>
            <a:r>
              <a:rPr lang="en" sz="2100">
                <a:latin typeface="DM Sans"/>
                <a:ea typeface="DM Sans"/>
                <a:cs typeface="DM Sans"/>
                <a:sym typeface="DM Sans"/>
              </a:rPr>
              <a:t>Routine or common event</a:t>
            </a:r>
            <a:endParaRPr sz="2100">
              <a:latin typeface="DM Sans"/>
              <a:ea typeface="DM Sans"/>
              <a:cs typeface="DM Sans"/>
              <a:sym typeface="DM Sans"/>
            </a:endParaRPr>
          </a:p>
          <a:p>
            <a:pPr indent="-361950" lvl="0" marL="457200" rtl="0" algn="l">
              <a:spcBef>
                <a:spcPts val="0"/>
              </a:spcBef>
              <a:spcAft>
                <a:spcPts val="0"/>
              </a:spcAft>
              <a:buSzPts val="2100"/>
              <a:buFont typeface="DM Sans"/>
              <a:buChar char="●"/>
            </a:pPr>
            <a:r>
              <a:rPr lang="en" sz="2100">
                <a:latin typeface="DM Sans"/>
                <a:ea typeface="DM Sans"/>
                <a:cs typeface="DM Sans"/>
                <a:sym typeface="DM Sans"/>
              </a:rPr>
              <a:t>Short duration</a:t>
            </a:r>
            <a:endParaRPr sz="2100">
              <a:latin typeface="DM Sans"/>
              <a:ea typeface="DM Sans"/>
              <a:cs typeface="DM Sans"/>
              <a:sym typeface="DM Sans"/>
            </a:endParaRPr>
          </a:p>
          <a:p>
            <a:pPr indent="-361950" lvl="0" marL="457200" rtl="0" algn="l">
              <a:spcBef>
                <a:spcPts val="0"/>
              </a:spcBef>
              <a:spcAft>
                <a:spcPts val="0"/>
              </a:spcAft>
              <a:buSzPts val="2100"/>
              <a:buFont typeface="DM Sans"/>
              <a:buChar char="●"/>
            </a:pPr>
            <a:r>
              <a:rPr lang="en" sz="2100">
                <a:latin typeface="DM Sans"/>
                <a:ea typeface="DM Sans"/>
                <a:cs typeface="DM Sans"/>
                <a:sym typeface="DM Sans"/>
              </a:rPr>
              <a:t>Resources available</a:t>
            </a:r>
            <a:endParaRPr sz="2100">
              <a:latin typeface="DM Sans"/>
              <a:ea typeface="DM Sans"/>
              <a:cs typeface="DM Sans"/>
              <a:sym typeface="DM Sans"/>
            </a:endParaRPr>
          </a:p>
          <a:p>
            <a:pPr indent="-361950" lvl="0" marL="457200" rtl="0" algn="l">
              <a:spcBef>
                <a:spcPts val="0"/>
              </a:spcBef>
              <a:spcAft>
                <a:spcPts val="0"/>
              </a:spcAft>
              <a:buSzPts val="2100"/>
              <a:buFont typeface="DM Sans"/>
              <a:buChar char="●"/>
            </a:pPr>
            <a:r>
              <a:rPr lang="en" sz="2100">
                <a:latin typeface="DM Sans"/>
                <a:ea typeface="DM Sans"/>
                <a:cs typeface="DM Sans"/>
                <a:sym typeface="DM Sans"/>
              </a:rPr>
              <a:t>Does not overwhelm systems</a:t>
            </a:r>
            <a:endParaRPr sz="2100">
              <a:latin typeface="DM Sans"/>
              <a:ea typeface="DM Sans"/>
              <a:cs typeface="DM Sans"/>
              <a:sym typeface="DM Sans"/>
            </a:endParaRPr>
          </a:p>
          <a:p>
            <a:pPr indent="-361950" lvl="0" marL="457200" rtl="0" algn="l">
              <a:spcBef>
                <a:spcPts val="0"/>
              </a:spcBef>
              <a:spcAft>
                <a:spcPts val="0"/>
              </a:spcAft>
              <a:buSzPts val="2100"/>
              <a:buFont typeface="DM Sans"/>
              <a:buChar char="●"/>
            </a:pPr>
            <a:r>
              <a:rPr lang="en" sz="2100">
                <a:latin typeface="DM Sans"/>
                <a:ea typeface="DM Sans"/>
                <a:cs typeface="DM Sans"/>
                <a:sym typeface="DM Sans"/>
              </a:rPr>
              <a:t>Can include personal emergencies like theft, injury, deaths in the family, etc.</a:t>
            </a:r>
            <a:endParaRPr sz="2100">
              <a:latin typeface="DM Sans"/>
              <a:ea typeface="DM Sans"/>
              <a:cs typeface="DM Sans"/>
              <a:sym typeface="DM Sans"/>
            </a:endParaRPr>
          </a:p>
          <a:p>
            <a:pPr indent="0" lvl="0" marL="0" rtl="0" algn="ctr">
              <a:spcBef>
                <a:spcPts val="0"/>
              </a:spcBef>
              <a:spcAft>
                <a:spcPts val="0"/>
              </a:spcAft>
              <a:buNone/>
            </a:pPr>
            <a:r>
              <a:t/>
            </a:r>
            <a:endParaRPr sz="1300">
              <a:latin typeface="DM Sans"/>
              <a:ea typeface="DM Sans"/>
              <a:cs typeface="DM Sans"/>
              <a:sym typeface="DM Sans"/>
            </a:endParaRPr>
          </a:p>
        </p:txBody>
      </p:sp>
      <p:sp>
        <p:nvSpPr>
          <p:cNvPr id="96" name="Google Shape;96;p18"/>
          <p:cNvSpPr/>
          <p:nvPr/>
        </p:nvSpPr>
        <p:spPr>
          <a:xfrm>
            <a:off x="4632138" y="1124538"/>
            <a:ext cx="4392300" cy="3639900"/>
          </a:xfrm>
          <a:prstGeom prst="roundRect">
            <a:avLst>
              <a:gd fmla="val 16667" name="adj"/>
            </a:avLst>
          </a:prstGeom>
          <a:solidFill>
            <a:schemeClr val="lt1"/>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2700">
                <a:latin typeface="DM Sans"/>
                <a:ea typeface="DM Sans"/>
                <a:cs typeface="DM Sans"/>
                <a:sym typeface="DM Sans"/>
              </a:rPr>
              <a:t>Disaster</a:t>
            </a:r>
            <a:endParaRPr b="1" sz="2700">
              <a:latin typeface="DM Sans"/>
              <a:ea typeface="DM Sans"/>
              <a:cs typeface="DM Sans"/>
              <a:sym typeface="DM Sans"/>
            </a:endParaRPr>
          </a:p>
          <a:p>
            <a:pPr indent="-374650" lvl="0" marL="457200" rtl="0" algn="l">
              <a:spcBef>
                <a:spcPts val="0"/>
              </a:spcBef>
              <a:spcAft>
                <a:spcPts val="0"/>
              </a:spcAft>
              <a:buSzPts val="2300"/>
              <a:buFont typeface="DM Sans"/>
              <a:buChar char="●"/>
            </a:pPr>
            <a:r>
              <a:rPr lang="en" sz="2300">
                <a:latin typeface="DM Sans"/>
                <a:ea typeface="DM Sans"/>
                <a:cs typeface="DM Sans"/>
                <a:sym typeface="DM Sans"/>
              </a:rPr>
              <a:t>Less </a:t>
            </a:r>
            <a:r>
              <a:rPr lang="en" sz="2300">
                <a:latin typeface="DM Sans"/>
                <a:ea typeface="DM Sans"/>
                <a:cs typeface="DM Sans"/>
                <a:sym typeface="DM Sans"/>
              </a:rPr>
              <a:t>common than emergencies</a:t>
            </a:r>
            <a:endParaRPr sz="2300">
              <a:latin typeface="DM Sans"/>
              <a:ea typeface="DM Sans"/>
              <a:cs typeface="DM Sans"/>
              <a:sym typeface="DM Sans"/>
            </a:endParaRPr>
          </a:p>
          <a:p>
            <a:pPr indent="-374650" lvl="0" marL="457200" rtl="0" algn="l">
              <a:spcBef>
                <a:spcPts val="0"/>
              </a:spcBef>
              <a:spcAft>
                <a:spcPts val="0"/>
              </a:spcAft>
              <a:buSzPts val="2300"/>
              <a:buFont typeface="DM Sans"/>
              <a:buChar char="●"/>
            </a:pPr>
            <a:r>
              <a:rPr lang="en" sz="2300">
                <a:latin typeface="DM Sans"/>
                <a:ea typeface="DM Sans"/>
                <a:cs typeface="DM Sans"/>
                <a:sym typeface="DM Sans"/>
              </a:rPr>
              <a:t>Not enough resources locally</a:t>
            </a:r>
            <a:endParaRPr sz="2300">
              <a:latin typeface="DM Sans"/>
              <a:ea typeface="DM Sans"/>
              <a:cs typeface="DM Sans"/>
              <a:sym typeface="DM Sans"/>
            </a:endParaRPr>
          </a:p>
          <a:p>
            <a:pPr indent="-374650" lvl="0" marL="457200" rtl="0" algn="l">
              <a:spcBef>
                <a:spcPts val="0"/>
              </a:spcBef>
              <a:spcAft>
                <a:spcPts val="0"/>
              </a:spcAft>
              <a:buSzPts val="2300"/>
              <a:buFont typeface="DM Sans"/>
              <a:buChar char="●"/>
            </a:pPr>
            <a:r>
              <a:rPr lang="en" sz="2300">
                <a:latin typeface="DM Sans"/>
                <a:ea typeface="DM Sans"/>
                <a:cs typeface="DM Sans"/>
                <a:sym typeface="DM Sans"/>
              </a:rPr>
              <a:t>Can overwhelm systems</a:t>
            </a:r>
            <a:endParaRPr sz="2300">
              <a:latin typeface="DM Sans"/>
              <a:ea typeface="DM Sans"/>
              <a:cs typeface="DM Sans"/>
              <a:sym typeface="DM Sans"/>
            </a:endParaRPr>
          </a:p>
          <a:p>
            <a:pPr indent="-374650" lvl="0" marL="457200" rtl="0" algn="l">
              <a:spcBef>
                <a:spcPts val="0"/>
              </a:spcBef>
              <a:spcAft>
                <a:spcPts val="0"/>
              </a:spcAft>
              <a:buSzPts val="2300"/>
              <a:buFont typeface="DM Sans"/>
              <a:buChar char="●"/>
            </a:pPr>
            <a:r>
              <a:rPr lang="en" sz="2300">
                <a:latin typeface="DM Sans"/>
                <a:ea typeface="DM Sans"/>
                <a:cs typeface="DM Sans"/>
                <a:sym typeface="DM Sans"/>
              </a:rPr>
              <a:t>Can be long term</a:t>
            </a:r>
            <a:endParaRPr sz="2300">
              <a:latin typeface="DM Sans"/>
              <a:ea typeface="DM Sans"/>
              <a:cs typeface="DM Sans"/>
              <a:sym typeface="DM Sans"/>
            </a:endParaRPr>
          </a:p>
          <a:p>
            <a:pPr indent="-374650" lvl="0" marL="457200" rtl="0" algn="l">
              <a:spcBef>
                <a:spcPts val="0"/>
              </a:spcBef>
              <a:spcAft>
                <a:spcPts val="0"/>
              </a:spcAft>
              <a:buSzPts val="2300"/>
              <a:buFont typeface="DM Sans"/>
              <a:buChar char="●"/>
            </a:pPr>
            <a:r>
              <a:rPr lang="en" sz="2300">
                <a:latin typeface="DM Sans"/>
                <a:ea typeface="DM Sans"/>
                <a:cs typeface="DM Sans"/>
                <a:sym typeface="DM Sans"/>
              </a:rPr>
              <a:t>Increased recovery time</a:t>
            </a:r>
            <a:endParaRPr sz="2300">
              <a:latin typeface="DM Sans"/>
              <a:ea typeface="DM Sans"/>
              <a:cs typeface="DM Sans"/>
              <a:sym typeface="DM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9"/>
          <p:cNvSpPr txBox="1"/>
          <p:nvPr>
            <p:ph idx="2" type="subTitle"/>
          </p:nvPr>
        </p:nvSpPr>
        <p:spPr>
          <a:xfrm>
            <a:off x="1418700" y="1428150"/>
            <a:ext cx="6306600" cy="2287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latin typeface="Merriweather"/>
                <a:ea typeface="Merriweather"/>
                <a:cs typeface="Merriweather"/>
                <a:sym typeface="Merriweather"/>
              </a:rPr>
              <a:t>Reflection</a:t>
            </a:r>
            <a:endParaRPr sz="3000">
              <a:latin typeface="Merriweather"/>
              <a:ea typeface="Merriweather"/>
              <a:cs typeface="Merriweather"/>
              <a:sym typeface="Merriweather"/>
            </a:endParaRPr>
          </a:p>
          <a:p>
            <a:pPr indent="0" lvl="0" marL="0" rtl="0" algn="ctr">
              <a:spcBef>
                <a:spcPts val="0"/>
              </a:spcBef>
              <a:spcAft>
                <a:spcPts val="0"/>
              </a:spcAft>
              <a:buNone/>
            </a:pPr>
            <a:r>
              <a:t/>
            </a:r>
            <a:endParaRPr sz="2500"/>
          </a:p>
          <a:p>
            <a:pPr indent="0" lvl="0" marL="0" rtl="0" algn="ctr">
              <a:spcBef>
                <a:spcPts val="0"/>
              </a:spcBef>
              <a:spcAft>
                <a:spcPts val="0"/>
              </a:spcAft>
              <a:buNone/>
            </a:pPr>
            <a:r>
              <a:rPr lang="en" sz="2500"/>
              <a:t>Write down one skill or strength that you have used in a high-stress scenario, an emergency, or a disaster.</a:t>
            </a:r>
            <a:endParaRPr sz="25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0"/>
          <p:cNvSpPr txBox="1"/>
          <p:nvPr>
            <p:ph type="title"/>
          </p:nvPr>
        </p:nvSpPr>
        <p:spPr>
          <a:xfrm>
            <a:off x="377550" y="62850"/>
            <a:ext cx="8388900" cy="25089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Healthy Preparation and Resilience vs. Unhealthy Preparation</a:t>
            </a:r>
            <a:endParaRPr sz="3700"/>
          </a:p>
        </p:txBody>
      </p:sp>
      <p:sp>
        <p:nvSpPr>
          <p:cNvPr id="107" name="Google Shape;107;p20"/>
          <p:cNvSpPr/>
          <p:nvPr/>
        </p:nvSpPr>
        <p:spPr>
          <a:xfrm>
            <a:off x="119575" y="1183675"/>
            <a:ext cx="3643200" cy="3804300"/>
          </a:xfrm>
          <a:prstGeom prst="roundRect">
            <a:avLst>
              <a:gd fmla="val 16667" name="adj"/>
            </a:avLst>
          </a:prstGeom>
          <a:no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latin typeface="DM Sans"/>
                <a:ea typeface="DM Sans"/>
                <a:cs typeface="DM Sans"/>
                <a:sym typeface="DM Sans"/>
              </a:rPr>
              <a:t>Healthy Prep</a:t>
            </a:r>
            <a:endParaRPr b="1" sz="2000">
              <a:latin typeface="DM Sans"/>
              <a:ea typeface="DM Sans"/>
              <a:cs typeface="DM Sans"/>
              <a:sym typeface="DM Sans"/>
            </a:endParaRPr>
          </a:p>
          <a:p>
            <a:pPr indent="-342900" lvl="0" marL="457200" rtl="0" algn="l">
              <a:spcBef>
                <a:spcPts val="0"/>
              </a:spcBef>
              <a:spcAft>
                <a:spcPts val="0"/>
              </a:spcAft>
              <a:buSzPts val="1800"/>
              <a:buFont typeface="DM Sans"/>
              <a:buChar char="●"/>
            </a:pPr>
            <a:r>
              <a:rPr lang="en" sz="1800">
                <a:latin typeface="DM Sans"/>
                <a:ea typeface="DM Sans"/>
                <a:cs typeface="DM Sans"/>
                <a:sym typeface="DM Sans"/>
              </a:rPr>
              <a:t>Feeling more safe and secure</a:t>
            </a:r>
            <a:endParaRPr sz="1800">
              <a:latin typeface="DM Sans"/>
              <a:ea typeface="DM Sans"/>
              <a:cs typeface="DM Sans"/>
              <a:sym typeface="DM Sans"/>
            </a:endParaRPr>
          </a:p>
          <a:p>
            <a:pPr indent="-342900" lvl="0" marL="457200" rtl="0" algn="l">
              <a:spcBef>
                <a:spcPts val="0"/>
              </a:spcBef>
              <a:spcAft>
                <a:spcPts val="0"/>
              </a:spcAft>
              <a:buSzPts val="1800"/>
              <a:buFont typeface="DM Sans"/>
              <a:buChar char="●"/>
            </a:pPr>
            <a:r>
              <a:rPr lang="en" sz="1800">
                <a:latin typeface="DM Sans"/>
                <a:ea typeface="DM Sans"/>
                <a:cs typeface="DM Sans"/>
                <a:sym typeface="DM Sans"/>
              </a:rPr>
              <a:t>Does not induce anxiety</a:t>
            </a:r>
            <a:endParaRPr sz="1800">
              <a:latin typeface="DM Sans"/>
              <a:ea typeface="DM Sans"/>
              <a:cs typeface="DM Sans"/>
              <a:sym typeface="DM Sans"/>
            </a:endParaRPr>
          </a:p>
          <a:p>
            <a:pPr indent="-342900" lvl="0" marL="457200" rtl="0" algn="l">
              <a:spcBef>
                <a:spcPts val="0"/>
              </a:spcBef>
              <a:spcAft>
                <a:spcPts val="0"/>
              </a:spcAft>
              <a:buSzPts val="1800"/>
              <a:buFont typeface="DM Sans"/>
              <a:buChar char="●"/>
            </a:pPr>
            <a:r>
              <a:rPr lang="en" sz="1800">
                <a:latin typeface="DM Sans"/>
                <a:ea typeface="DM Sans"/>
                <a:cs typeface="DM Sans"/>
                <a:sym typeface="DM Sans"/>
              </a:rPr>
              <a:t>Feeling more connected to your community and household members</a:t>
            </a:r>
            <a:endParaRPr sz="1800">
              <a:latin typeface="DM Sans"/>
              <a:ea typeface="DM Sans"/>
              <a:cs typeface="DM Sans"/>
              <a:sym typeface="DM Sans"/>
            </a:endParaRPr>
          </a:p>
          <a:p>
            <a:pPr indent="-342900" lvl="0" marL="457200" rtl="0" algn="l">
              <a:spcBef>
                <a:spcPts val="0"/>
              </a:spcBef>
              <a:spcAft>
                <a:spcPts val="0"/>
              </a:spcAft>
              <a:buSzPts val="1800"/>
              <a:buFont typeface="DM Sans"/>
              <a:buChar char="●"/>
            </a:pPr>
            <a:r>
              <a:rPr lang="en" sz="1800">
                <a:latin typeface="DM Sans"/>
                <a:ea typeface="DM Sans"/>
                <a:cs typeface="DM Sans"/>
                <a:sym typeface="DM Sans"/>
              </a:rPr>
              <a:t>Can transform your habits and lifestyle in positive ways</a:t>
            </a:r>
            <a:endParaRPr sz="1800">
              <a:latin typeface="DM Sans"/>
              <a:ea typeface="DM Sans"/>
              <a:cs typeface="DM Sans"/>
              <a:sym typeface="DM Sans"/>
            </a:endParaRPr>
          </a:p>
          <a:p>
            <a:pPr indent="-342900" lvl="0" marL="457200" rtl="0" algn="l">
              <a:spcBef>
                <a:spcPts val="0"/>
              </a:spcBef>
              <a:spcAft>
                <a:spcPts val="0"/>
              </a:spcAft>
              <a:buSzPts val="1800"/>
              <a:buFont typeface="DM Sans"/>
              <a:buChar char="●"/>
            </a:pPr>
            <a:r>
              <a:rPr lang="en" sz="1800">
                <a:latin typeface="DM Sans"/>
                <a:ea typeface="DM Sans"/>
                <a:cs typeface="DM Sans"/>
                <a:sym typeface="DM Sans"/>
              </a:rPr>
              <a:t>Focuses on skills as well as stuff</a:t>
            </a:r>
            <a:endParaRPr b="1" sz="2800">
              <a:latin typeface="DM Sans"/>
              <a:ea typeface="DM Sans"/>
              <a:cs typeface="DM Sans"/>
              <a:sym typeface="DM Sans"/>
            </a:endParaRPr>
          </a:p>
          <a:p>
            <a:pPr indent="0" lvl="0" marL="0" rtl="0" algn="ctr">
              <a:spcBef>
                <a:spcPts val="0"/>
              </a:spcBef>
              <a:spcAft>
                <a:spcPts val="0"/>
              </a:spcAft>
              <a:buNone/>
            </a:pPr>
            <a:r>
              <a:t/>
            </a:r>
            <a:endParaRPr sz="1600">
              <a:latin typeface="DM Sans"/>
              <a:ea typeface="DM Sans"/>
              <a:cs typeface="DM Sans"/>
              <a:sym typeface="DM Sans"/>
            </a:endParaRPr>
          </a:p>
        </p:txBody>
      </p:sp>
      <p:sp>
        <p:nvSpPr>
          <p:cNvPr id="108" name="Google Shape;108;p20"/>
          <p:cNvSpPr/>
          <p:nvPr/>
        </p:nvSpPr>
        <p:spPr>
          <a:xfrm>
            <a:off x="3968500" y="1124550"/>
            <a:ext cx="5055900" cy="3804300"/>
          </a:xfrm>
          <a:prstGeom prst="roundRect">
            <a:avLst>
              <a:gd fmla="val 16667" name="adj"/>
            </a:avLst>
          </a:prstGeom>
          <a:solidFill>
            <a:schemeClr val="lt1"/>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latin typeface="DM Sans"/>
                <a:ea typeface="DM Sans"/>
                <a:cs typeface="DM Sans"/>
                <a:sym typeface="DM Sans"/>
              </a:rPr>
              <a:t>Unhealthy Prep</a:t>
            </a:r>
            <a:endParaRPr b="1" sz="2000">
              <a:latin typeface="DM Sans"/>
              <a:ea typeface="DM Sans"/>
              <a:cs typeface="DM Sans"/>
              <a:sym typeface="DM Sans"/>
            </a:endParaRPr>
          </a:p>
          <a:p>
            <a:pPr indent="-342900" lvl="0" marL="457200" rtl="0" algn="l">
              <a:spcBef>
                <a:spcPts val="0"/>
              </a:spcBef>
              <a:spcAft>
                <a:spcPts val="0"/>
              </a:spcAft>
              <a:buSzPts val="1800"/>
              <a:buFont typeface="DM Sans"/>
              <a:buChar char="●"/>
            </a:pPr>
            <a:r>
              <a:rPr lang="en" sz="1800">
                <a:latin typeface="DM Sans"/>
                <a:ea typeface="DM Sans"/>
                <a:cs typeface="DM Sans"/>
                <a:sym typeface="DM Sans"/>
              </a:rPr>
              <a:t>Becoming more isolated as you prepare</a:t>
            </a:r>
            <a:endParaRPr sz="1800">
              <a:latin typeface="DM Sans"/>
              <a:ea typeface="DM Sans"/>
              <a:cs typeface="DM Sans"/>
              <a:sym typeface="DM Sans"/>
            </a:endParaRPr>
          </a:p>
          <a:p>
            <a:pPr indent="-342900" lvl="0" marL="457200" rtl="0" algn="l">
              <a:spcBef>
                <a:spcPts val="0"/>
              </a:spcBef>
              <a:spcAft>
                <a:spcPts val="0"/>
              </a:spcAft>
              <a:buSzPts val="1800"/>
              <a:buFont typeface="DM Sans"/>
              <a:buChar char="●"/>
            </a:pPr>
            <a:r>
              <a:rPr lang="en" sz="1800">
                <a:latin typeface="DM Sans"/>
                <a:ea typeface="DM Sans"/>
                <a:cs typeface="DM Sans"/>
                <a:sym typeface="DM Sans"/>
              </a:rPr>
              <a:t>Extremes: feeling paranoid or feeling invincible</a:t>
            </a:r>
            <a:endParaRPr sz="1800">
              <a:latin typeface="DM Sans"/>
              <a:ea typeface="DM Sans"/>
              <a:cs typeface="DM Sans"/>
              <a:sym typeface="DM Sans"/>
            </a:endParaRPr>
          </a:p>
          <a:p>
            <a:pPr indent="-342900" lvl="0" marL="457200" rtl="0" algn="l">
              <a:spcBef>
                <a:spcPts val="0"/>
              </a:spcBef>
              <a:spcAft>
                <a:spcPts val="0"/>
              </a:spcAft>
              <a:buSzPts val="1800"/>
              <a:buFont typeface="DM Sans"/>
              <a:buChar char="●"/>
            </a:pPr>
            <a:r>
              <a:rPr lang="en" sz="1800">
                <a:latin typeface="DM Sans"/>
                <a:ea typeface="DM Sans"/>
                <a:cs typeface="DM Sans"/>
                <a:sym typeface="DM Sans"/>
              </a:rPr>
              <a:t>Disconnects you from your community</a:t>
            </a:r>
            <a:endParaRPr sz="1800">
              <a:latin typeface="DM Sans"/>
              <a:ea typeface="DM Sans"/>
              <a:cs typeface="DM Sans"/>
              <a:sym typeface="DM Sans"/>
            </a:endParaRPr>
          </a:p>
          <a:p>
            <a:pPr indent="-342900" lvl="0" marL="457200" rtl="0" algn="l">
              <a:spcBef>
                <a:spcPts val="0"/>
              </a:spcBef>
              <a:spcAft>
                <a:spcPts val="0"/>
              </a:spcAft>
              <a:buSzPts val="1800"/>
              <a:buFont typeface="DM Sans"/>
              <a:buChar char="●"/>
            </a:pPr>
            <a:r>
              <a:rPr lang="en" sz="1800">
                <a:latin typeface="DM Sans"/>
                <a:ea typeface="DM Sans"/>
                <a:cs typeface="DM Sans"/>
                <a:sym typeface="DM Sans"/>
              </a:rPr>
              <a:t>Focuses on preparing for niche, unrealistic, or world-ending scenarios</a:t>
            </a:r>
            <a:endParaRPr sz="1800">
              <a:latin typeface="DM Sans"/>
              <a:ea typeface="DM Sans"/>
              <a:cs typeface="DM Sans"/>
              <a:sym typeface="DM Sans"/>
            </a:endParaRPr>
          </a:p>
          <a:p>
            <a:pPr indent="-342900" lvl="0" marL="457200" rtl="0" algn="l">
              <a:spcBef>
                <a:spcPts val="0"/>
              </a:spcBef>
              <a:spcAft>
                <a:spcPts val="0"/>
              </a:spcAft>
              <a:buSzPts val="1800"/>
              <a:buFont typeface="DM Sans"/>
              <a:buChar char="●"/>
            </a:pPr>
            <a:r>
              <a:rPr lang="en" sz="1800">
                <a:latin typeface="DM Sans"/>
                <a:ea typeface="DM Sans"/>
                <a:cs typeface="DM Sans"/>
                <a:sym typeface="DM Sans"/>
              </a:rPr>
              <a:t>Can include focusing on conspiracies</a:t>
            </a:r>
            <a:endParaRPr sz="1800">
              <a:latin typeface="DM Sans"/>
              <a:ea typeface="DM Sans"/>
              <a:cs typeface="DM Sans"/>
              <a:sym typeface="DM Sans"/>
            </a:endParaRPr>
          </a:p>
          <a:p>
            <a:pPr indent="-342900" lvl="0" marL="457200" rtl="0" algn="l">
              <a:spcBef>
                <a:spcPts val="0"/>
              </a:spcBef>
              <a:spcAft>
                <a:spcPts val="0"/>
              </a:spcAft>
              <a:buSzPts val="1800"/>
              <a:buFont typeface="DM Sans"/>
              <a:buChar char="●"/>
            </a:pPr>
            <a:r>
              <a:rPr lang="en" sz="1800">
                <a:latin typeface="DM Sans"/>
                <a:ea typeface="DM Sans"/>
                <a:cs typeface="DM Sans"/>
                <a:sym typeface="DM Sans"/>
              </a:rPr>
              <a:t>You feel insecure without specific stuff</a:t>
            </a:r>
            <a:endParaRPr b="1" sz="3000">
              <a:latin typeface="DM Sans"/>
              <a:ea typeface="DM Sans"/>
              <a:cs typeface="DM Sans"/>
              <a:sym typeface="DM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1"/>
          <p:cNvSpPr txBox="1"/>
          <p:nvPr>
            <p:ph type="title"/>
          </p:nvPr>
        </p:nvSpPr>
        <p:spPr>
          <a:xfrm>
            <a:off x="311725" y="500925"/>
            <a:ext cx="3706500" cy="2508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Climate change </a:t>
            </a:r>
            <a:endParaRPr/>
          </a:p>
          <a:p>
            <a:pPr indent="0" lvl="0" marL="0" rtl="0" algn="l">
              <a:spcBef>
                <a:spcPts val="0"/>
              </a:spcBef>
              <a:spcAft>
                <a:spcPts val="0"/>
              </a:spcAft>
              <a:buNone/>
            </a:pPr>
            <a:r>
              <a:rPr lang="en"/>
              <a:t>and preparedness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See next slide for graphic text</a:t>
            </a:r>
            <a:endParaRPr/>
          </a:p>
        </p:txBody>
      </p:sp>
      <p:pic>
        <p:nvPicPr>
          <p:cNvPr id="114" name="Google Shape;114;p21"/>
          <p:cNvPicPr preferRelativeResize="0"/>
          <p:nvPr/>
        </p:nvPicPr>
        <p:blipFill rotWithShape="1">
          <a:blip r:embed="rId3">
            <a:alphaModFix/>
          </a:blip>
          <a:srcRect b="0" l="1661" r="0" t="1854"/>
          <a:stretch/>
        </p:blipFill>
        <p:spPr>
          <a:xfrm>
            <a:off x="4018236" y="0"/>
            <a:ext cx="5153664" cy="514350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2"/>
          <p:cNvSpPr txBox="1"/>
          <p:nvPr/>
        </p:nvSpPr>
        <p:spPr>
          <a:xfrm>
            <a:off x="342900" y="385950"/>
            <a:ext cx="8481000" cy="4032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500">
                <a:latin typeface="Roboto"/>
                <a:ea typeface="Roboto"/>
                <a:cs typeface="Roboto"/>
                <a:sym typeface="Roboto"/>
              </a:rPr>
              <a:t>Graphic Text:</a:t>
            </a:r>
            <a:endParaRPr sz="2500">
              <a:latin typeface="Roboto"/>
              <a:ea typeface="Roboto"/>
              <a:cs typeface="Roboto"/>
              <a:sym typeface="Roboto"/>
            </a:endParaRPr>
          </a:p>
          <a:p>
            <a:pPr indent="-387350" lvl="0" marL="457200" rtl="0" algn="l">
              <a:spcBef>
                <a:spcPts val="0"/>
              </a:spcBef>
              <a:spcAft>
                <a:spcPts val="0"/>
              </a:spcAft>
              <a:buSzPts val="2500"/>
              <a:buFont typeface="Roboto"/>
              <a:buChar char="●"/>
            </a:pPr>
            <a:r>
              <a:rPr lang="en" sz="2500">
                <a:latin typeface="Roboto"/>
                <a:ea typeface="Roboto"/>
                <a:cs typeface="Roboto"/>
                <a:sym typeface="Roboto"/>
              </a:rPr>
              <a:t>How does climate change affect health?</a:t>
            </a:r>
            <a:endParaRPr sz="2500">
              <a:latin typeface="Roboto"/>
              <a:ea typeface="Roboto"/>
              <a:cs typeface="Roboto"/>
              <a:sym typeface="Roboto"/>
            </a:endParaRPr>
          </a:p>
          <a:p>
            <a:pPr indent="-387350" lvl="0" marL="457200" rtl="0" algn="l">
              <a:spcBef>
                <a:spcPts val="0"/>
              </a:spcBef>
              <a:spcAft>
                <a:spcPts val="0"/>
              </a:spcAft>
              <a:buSzPts val="2500"/>
              <a:buFont typeface="Roboto"/>
              <a:buChar char="●"/>
            </a:pPr>
            <a:r>
              <a:rPr lang="en" sz="2500">
                <a:latin typeface="Roboto"/>
                <a:ea typeface="Roboto"/>
                <a:cs typeface="Roboto"/>
                <a:sym typeface="Roboto"/>
              </a:rPr>
              <a:t>Rising greenhouse gas </a:t>
            </a:r>
            <a:r>
              <a:rPr lang="en" sz="2500">
                <a:latin typeface="Roboto"/>
                <a:ea typeface="Roboto"/>
                <a:cs typeface="Roboto"/>
                <a:sym typeface="Roboto"/>
              </a:rPr>
              <a:t>levels</a:t>
            </a:r>
            <a:r>
              <a:rPr lang="en" sz="2500">
                <a:latin typeface="Roboto"/>
                <a:ea typeface="Roboto"/>
                <a:cs typeface="Roboto"/>
                <a:sym typeface="Roboto"/>
              </a:rPr>
              <a:t> (heat the global atmosphere and acidify oceans)</a:t>
            </a:r>
            <a:endParaRPr sz="2500">
              <a:latin typeface="Roboto"/>
              <a:ea typeface="Roboto"/>
              <a:cs typeface="Roboto"/>
              <a:sym typeface="Roboto"/>
            </a:endParaRPr>
          </a:p>
          <a:p>
            <a:pPr indent="-387350" lvl="1" marL="914400" rtl="0" algn="l">
              <a:spcBef>
                <a:spcPts val="0"/>
              </a:spcBef>
              <a:spcAft>
                <a:spcPts val="0"/>
              </a:spcAft>
              <a:buSzPts val="2500"/>
              <a:buFont typeface="Roboto"/>
              <a:buChar char="○"/>
            </a:pPr>
            <a:r>
              <a:rPr lang="en" sz="2500">
                <a:latin typeface="Roboto"/>
                <a:ea typeface="Roboto"/>
                <a:cs typeface="Roboto"/>
                <a:sym typeface="Roboto"/>
              </a:rPr>
              <a:t>Affects plant and animal growth</a:t>
            </a:r>
            <a:endParaRPr sz="2500">
              <a:latin typeface="Roboto"/>
              <a:ea typeface="Roboto"/>
              <a:cs typeface="Roboto"/>
              <a:sym typeface="Roboto"/>
            </a:endParaRPr>
          </a:p>
          <a:p>
            <a:pPr indent="-387350" lvl="1" marL="914400" rtl="0" algn="l">
              <a:spcBef>
                <a:spcPts val="0"/>
              </a:spcBef>
              <a:spcAft>
                <a:spcPts val="0"/>
              </a:spcAft>
              <a:buSzPts val="2500"/>
              <a:buFont typeface="Roboto"/>
              <a:buChar char="○"/>
            </a:pPr>
            <a:r>
              <a:rPr lang="en" sz="2500">
                <a:latin typeface="Roboto"/>
                <a:ea typeface="Roboto"/>
                <a:cs typeface="Roboto"/>
                <a:sym typeface="Roboto"/>
              </a:rPr>
              <a:t>Extreme </a:t>
            </a:r>
            <a:r>
              <a:rPr lang="en" sz="2500">
                <a:latin typeface="Roboto"/>
                <a:ea typeface="Roboto"/>
                <a:cs typeface="Roboto"/>
                <a:sym typeface="Roboto"/>
              </a:rPr>
              <a:t>healthier</a:t>
            </a:r>
            <a:r>
              <a:rPr lang="en" sz="2500">
                <a:latin typeface="Roboto"/>
                <a:ea typeface="Roboto"/>
                <a:cs typeface="Roboto"/>
                <a:sym typeface="Roboto"/>
              </a:rPr>
              <a:t> and climate events</a:t>
            </a:r>
            <a:endParaRPr sz="2500">
              <a:latin typeface="Roboto"/>
              <a:ea typeface="Roboto"/>
              <a:cs typeface="Roboto"/>
              <a:sym typeface="Roboto"/>
            </a:endParaRPr>
          </a:p>
          <a:p>
            <a:pPr indent="-387350" lvl="1" marL="914400" rtl="0" algn="l">
              <a:spcBef>
                <a:spcPts val="0"/>
              </a:spcBef>
              <a:spcAft>
                <a:spcPts val="0"/>
              </a:spcAft>
              <a:buSzPts val="2500"/>
              <a:buFont typeface="Roboto"/>
              <a:buChar char="○"/>
            </a:pPr>
            <a:r>
              <a:rPr lang="en" sz="2500">
                <a:latin typeface="Roboto"/>
                <a:ea typeface="Roboto"/>
                <a:cs typeface="Roboto"/>
                <a:sym typeface="Roboto"/>
              </a:rPr>
              <a:t>Rising sea levels and warmers oceans</a:t>
            </a:r>
            <a:endParaRPr sz="2500">
              <a:latin typeface="Roboto"/>
              <a:ea typeface="Roboto"/>
              <a:cs typeface="Roboto"/>
              <a:sym typeface="Roboto"/>
            </a:endParaRPr>
          </a:p>
          <a:p>
            <a:pPr indent="-387350" lvl="0" marL="457200" rtl="0" algn="l">
              <a:spcBef>
                <a:spcPts val="0"/>
              </a:spcBef>
              <a:spcAft>
                <a:spcPts val="0"/>
              </a:spcAft>
              <a:buSzPts val="2500"/>
              <a:buFont typeface="Roboto"/>
              <a:buChar char="●"/>
            </a:pPr>
            <a:r>
              <a:rPr lang="en" sz="2500">
                <a:latin typeface="Roboto"/>
                <a:ea typeface="Roboto"/>
                <a:cs typeface="Roboto"/>
                <a:sym typeface="Roboto"/>
              </a:rPr>
              <a:t>Climate sensitive health risks:</a:t>
            </a:r>
            <a:endParaRPr sz="2500">
              <a:latin typeface="Roboto"/>
              <a:ea typeface="Roboto"/>
              <a:cs typeface="Roboto"/>
              <a:sym typeface="Roboto"/>
            </a:endParaRPr>
          </a:p>
          <a:p>
            <a:pPr indent="-387350" lvl="0" marL="457200" rtl="0" algn="l">
              <a:spcBef>
                <a:spcPts val="0"/>
              </a:spcBef>
              <a:spcAft>
                <a:spcPts val="0"/>
              </a:spcAft>
              <a:buSzPts val="2500"/>
              <a:buFont typeface="Roboto"/>
              <a:buChar char="●"/>
            </a:pPr>
            <a:r>
              <a:rPr lang="en" sz="2500">
                <a:latin typeface="Roboto"/>
                <a:ea typeface="Roboto"/>
                <a:cs typeface="Roboto"/>
                <a:sym typeface="Roboto"/>
              </a:rPr>
              <a:t>Air quality, food and water security, disease, </a:t>
            </a:r>
            <a:r>
              <a:rPr lang="en" sz="2500">
                <a:latin typeface="Roboto"/>
                <a:ea typeface="Roboto"/>
                <a:cs typeface="Roboto"/>
                <a:sym typeface="Roboto"/>
              </a:rPr>
              <a:t>extreme</a:t>
            </a:r>
            <a:r>
              <a:rPr lang="en" sz="2500">
                <a:latin typeface="Roboto"/>
                <a:ea typeface="Roboto"/>
                <a:cs typeface="Roboto"/>
                <a:sym typeface="Roboto"/>
              </a:rPr>
              <a:t> heat </a:t>
            </a:r>
            <a:r>
              <a:rPr lang="en" sz="2500">
                <a:latin typeface="Roboto"/>
                <a:ea typeface="Roboto"/>
                <a:cs typeface="Roboto"/>
                <a:sym typeface="Roboto"/>
              </a:rPr>
              <a:t>and</a:t>
            </a:r>
            <a:r>
              <a:rPr lang="en" sz="2500">
                <a:latin typeface="Roboto"/>
                <a:ea typeface="Roboto"/>
                <a:cs typeface="Roboto"/>
                <a:sym typeface="Roboto"/>
              </a:rPr>
              <a:t> weather, social impacts</a:t>
            </a:r>
            <a:endParaRPr sz="2500">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aradigm">
  <a:themeElements>
    <a:clrScheme name="Paradigm">
      <a:dk1>
        <a:srgbClr val="31394D"/>
      </a:dk1>
      <a:lt1>
        <a:srgbClr val="FFFFFF"/>
      </a:lt1>
      <a:dk2>
        <a:srgbClr val="666666"/>
      </a:dk2>
      <a:lt2>
        <a:srgbClr val="626B73"/>
      </a:lt2>
      <a:accent1>
        <a:srgbClr val="002F4A"/>
      </a:accent1>
      <a:accent2>
        <a:srgbClr val="A2B835"/>
      </a:accent2>
      <a:accent3>
        <a:srgbClr val="26BCB7"/>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